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7"/>
  </p:notesMasterIdLst>
  <p:handoutMasterIdLst>
    <p:handoutMasterId r:id="rId18"/>
  </p:handoutMasterIdLst>
  <p:sldIdLst>
    <p:sldId id="298" r:id="rId4"/>
    <p:sldId id="283" r:id="rId5"/>
    <p:sldId id="285" r:id="rId6"/>
    <p:sldId id="309" r:id="rId7"/>
    <p:sldId id="299" r:id="rId8"/>
    <p:sldId id="292" r:id="rId9"/>
    <p:sldId id="310" r:id="rId10"/>
    <p:sldId id="307" r:id="rId11"/>
    <p:sldId id="300" r:id="rId12"/>
    <p:sldId id="311" r:id="rId13"/>
    <p:sldId id="302" r:id="rId14"/>
    <p:sldId id="308" r:id="rId15"/>
    <p:sldId id="306" r:id="rId16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0EC"/>
    <a:srgbClr val="FFCC00"/>
    <a:srgbClr val="489549"/>
    <a:srgbClr val="563EE6"/>
    <a:srgbClr val="034EBD"/>
    <a:srgbClr val="EEF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574" autoAdjust="0"/>
  </p:normalViewPr>
  <p:slideViewPr>
    <p:cSldViewPr snapToGrid="0">
      <p:cViewPr varScale="1">
        <p:scale>
          <a:sx n="114" d="100"/>
          <a:sy n="114" d="100"/>
        </p:scale>
        <p:origin x="30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3D0AD56-5B6C-4E6A-B7B4-295B40FE9287}" type="datetime1">
              <a:rPr lang="de-DE" smtClean="0"/>
              <a:t>15.11.2023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2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24575,'4'0'0,"7"0"0,0 5 0,0 5 0,-4 6 0,3 5 0,0 3 0,-3 2 0,-2 1 0,-2 1 0,3 0 0,1-1 0,-2 0 0,-5-4 0,-8-7 0,-2-6-8191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24575,'-1'5'0,"6"10"0,1 7 0,4 5 0,1 6 0,3 2 0,-2 0 0,3 3 0,-2-1 0,1-2 0,-1-2 0,2-7 0,-3 1 0,2 5 0,-1 2 0,-3-10 0,-9-13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221 211 24575,'-5'0'0,"-5"0"0,-7 0 0,-3 0 0,-4 0 0,2-4 0,1-7 0,4-5 0,4-5 0,1-3 0,1-6 0,0 1 0,-5 2 0,2 0 0,7 10 0,14 12 0,10 16 0,2 6-8191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2 24575,'-106'-1'0,"-118"3"0,194 7 120,20-4-321,12-4-1083,10-3-5542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421 0 24575,'-1'3'0,"0"0"0,0-1 0,0 1 0,0-1 0,0 1 0,0-1 0,-1 0 0,1 1 0,-1-1 0,0 0 0,0 0 0,1 0 0,-1 0 0,0 0 0,-1-1 0,1 1 0,0 0 0,0-1 0,-1 0 0,1 1 0,-5 0 0,-55 22 0,30-19-16,-1 0-1,0-2 1,0-2 0,-56-3-1,17-1-1266,47 3-5543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1 337 24575,'0'-4'0,"4"-2"0,2-4 0,0-5 0,-1-5 0,-2-3 0,-1-2 0,-1-1 0,0-6 0,-1-1 0,-1 0 0,1-4 0,0 1 0,0 11 0,0 13 0,0 14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2 127 24575,'-1'-10'0,"1"-1"0,0 0 0,0 0 0,1 1 0,1-1 0,-1 0 0,5-12 0,-5 21 0,-1 0 0,1 1 0,0-1 0,0 0 0,0 1 0,0-1 0,0 1 0,1-1 0,-1 1 0,0 0 0,0-1 0,1 1 0,-1 0 0,1 0 0,0 0 0,-1 0 0,3-1 0,-1 2 0,0-1 0,0 0 0,-1 1 0,1 0 0,0 0 0,0 0 0,0 0 0,0 0 0,0 1 0,-1-1 0,1 1 0,0 0 0,0 0 0,4 2 0,2 1 0,-1 1 0,0 0 0,0 0 0,0 0 0,-1 1 0,0 1 0,0-1 0,0 1 0,-1 0 0,10 15 0,6 10 0,21 46 0,-28-49 0,36 60 0,-6-9 0,51 123 0,-29-48 0,8-2 0,112 171 0,-158-276 0,2-3 0,54 63 0,-83-106 0,0 0 0,0 1 0,0-1 0,0 0 0,0 0 0,0-1 0,0 1 0,1 0 0,-1-1 0,1 1 0,-1-1 0,1 0 0,0 0 0,-1 0 0,1 0 0,0 0 0,0-1 0,0 1 0,5-1 0,-5-1 0,1 0 0,-1 0 0,0-1 0,1 1 0,-1-1 0,0 0 0,0 0 0,0 0 0,-1 0 0,1-1 0,0 1 0,-1-1 0,1 1 0,-1-1 0,2-4 0,148-206 0,17-23 0,-138 199 0,1 2 0,2 1 0,1 1 0,46-32 0,-18 24 0,2 2 0,105-46 0,150-38 0,-299 116 0,98-28 0,-107 33 0,0 0 0,0 1 0,0 0 0,0 0 0,0 1 0,0 1 0,23 4 0,-32-5 0,0 1 0,-1 0 0,1 0 0,0 0 0,0 0 0,-1 0 0,1 1 0,-1-1 0,1 1 0,-1-1 0,1 1 0,-1 0 0,0 0 0,0 0 0,0 0 0,0 0 0,0 1 0,-1-1 0,1 1 0,1 2 0,-2-1 0,1 0 0,-1 1 0,-1-1 0,1 0 0,0 1 0,-1-1 0,0 0 0,0 1 0,0-1 0,-1 1 0,1-1 0,-2 5 0,-3 8 0,0-1 0,-2 1 0,0-1 0,0 0 0,-14 20 0,-11 13 0,-3 0 0,-1-3 0,-3-1 0,-2-1 0,-82 67 0,46-52 0,-2-4 0,-155 79 0,96-63 0,-208 144 0,344-214 0,-15 12 0,0-1 0,-1-1 0,-24 12 0,36-21 0,1 0 0,-1 0 0,1 0 0,-1-1 0,0 0 0,0 0 0,0 0 0,1-1 0,-1 1 0,0-2 0,0 1 0,0-1 0,0 1 0,0-2 0,1 1 0,-8-3 0,7 2 0,0 0 0,0-1 0,0 0 0,0 0 0,0-1 0,1 1 0,-1-1 0,1 0 0,0-1 0,1 1 0,-1-1 0,1 0 0,-7-9 0,7 6 0,1 1 0,0-1 0,0 0 0,1 0 0,-1-1 0,2 1 0,-1 0 0,1-1 0,1 1 0,0-12 0,0 9 0,0-1 0,1 0 0,0 1 0,1-1 0,0 1 0,1 0 0,1 0 0,6-17 0,-8 24 0,1 0 0,-1-1 0,1 1 0,-1 1 0,1-1 0,0 0 0,1 1 0,-1-1 0,1 1 0,-1 0 0,1 0 0,0 0 0,0 1 0,0 0 0,1-1 0,-1 1 0,0 1 0,1-1 0,-1 1 0,1-1 0,0 1 0,9 0 0,-14 0 0,1 1 0,-1 0 0,0 0 0,1 0 0,-1 0 0,0 0 0,1 0 0,-1 0 0,1 0 0,-1 0 0,0 0 0,1 0 0,-1 0 0,0 0 0,1 0 0,-1 0 0,1 1 0,-1-1 0,0 0 0,1 0 0,-1 0 0,0 1 0,1-1 0,-1 0 0,0 0 0,0 1 0,1-1 0,-1 0 0,0 0 0,0 1 0,1-1 0,-1 0 0,0 1 0,0 0 0,-5 12 0,-18 14 0,-12 2-1365,-3-2-5461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1989 0 24575,'1'0'0,"0"0"0,-1 1 0,1-1 0,-1 0 0,1 0 0,0 0 0,-1 1 0,1-1 0,-1 0 0,1 1 0,-1-1 0,1 0 0,-1 1 0,0-1 0,1 1 0,-1-1 0,1 1 0,-1-1 0,0 1 0,1-1 0,-1 1 0,0-1 0,0 1 0,1-1 0,-1 1 0,0-1 0,0 1 0,0 0 0,0-1 0,0 1 0,0-1 0,0 1 0,0 0 0,0-1 0,0 1 0,0-1 0,0 1 0,0 0 0,0-1 0,0 1 0,-1-1 0,1 1 0,0-1 0,0 1 0,-1-1 0,0 1 0,-12 29 0,-3-8 0,-1-2 0,-1 0 0,-35 32 0,-16 14 0,26-11 0,1 2 0,4 1 0,-34 68 0,-2 1 0,-386 627 0,390-635 0,70-118 0,-1 0 0,1 0 0,-1 0 0,1 0 0,-1 0 0,1-1 0,-1 1 0,1 0 0,-1 0 0,0-1 0,0 1 0,1 0 0,-1-1 0,0 1 0,0-1 0,1 1 0,-1-1 0,0 0 0,0 1 0,0-1 0,0 0 0,0 1 0,0-1 0,0 0 0,-1 0 0,1 0 0,0-1 0,0 0 0,1 1 0,-1-1 0,0 0 0,0 0 0,1 0 0,-1 0 0,1 1 0,-1-1 0,1 0 0,-1 0 0,1 0 0,0 0 0,-1 0 0,1 0 0,0 0 0,0-2 0,-3-54 0,8 24 0,1 0 0,1 0 0,2 0 0,17-38 0,5-23 0,-24 70 0,-1-1 0,-1 1 0,-1-1 0,-2 0 0,0 0 0,-1-1 0,-2 1 0,-5-37 0,2 44 0,0 0 0,-1 0 0,-1 1 0,-1 0 0,0 0 0,-1 1 0,-1 0 0,-1 0 0,0 1 0,-1 0 0,0 1 0,-20-19 0,5 10 0,0 1 0,-1 2 0,-2 0 0,0 2 0,-41-19 0,-164-59 0,135 58 0,57 20 0,25 10 0,0 1 0,0 0 0,0 1 0,-1 1 0,0 1 0,0 0 0,0 1 0,-22 0 0,35 3 0,1 1 0,0 0 0,0 0 0,-1 0 0,1 1 0,0 0 0,0-1 0,0 1 0,0 1 0,0-1 0,1 0 0,-1 1 0,1 0 0,0 0 0,-1 0 0,1 0 0,1 0 0,-1 1 0,0 0 0,1-1 0,0 1 0,0 0 0,-3 5 0,-3 11 0,0 1 0,2 0 0,-7 32 0,6-25 0,-18 61 0,-15 69 0,37-140 0,1 0 0,1 0 0,0 0 0,1 0 0,1 0 0,6 34 0,-3-40 0,0 1 0,1-1 0,0 0 0,1 0 0,1 0 0,-1-1 0,2 0 0,0 0 0,0-1 0,1 0 0,0-1 0,17 15 0,-2-5 0,0-2 0,1 0 0,0-2 0,43 19 0,334 175 0,-395-205 0,1 0 0,0-1 0,0 0 0,0 0 0,1-1 0,-1 0 0,0 0 0,1-1 0,0 0 0,-1-1 0,1 0 0,16-2 0,-11 0 0,0 0 0,-1-1 0,1-1 0,-1 0 0,0-1 0,0-1 0,15-8 0,-25 11-1365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586 60 24575,'-46'0'0,"8"-1"0,1 1 0,-1 2 0,-61 12 0,88-12 0,1 1 0,0 0 0,-1 1 0,1 0 0,1 1 0,-1 0 0,1 0 0,0 1 0,0 0 0,0 1 0,1 0 0,0 0 0,0 1 0,1 0 0,0 0 0,0 1 0,-7 13 0,-20 47 0,2 3 0,-30 99 0,58-159 0,-3 9 0,1-1 0,1 1 0,1 1 0,0-1 0,2 1 0,0 36 0,3-44 0,1-1 0,0 0 0,0-1 0,1 1 0,1 0 0,0-1 0,1 0 0,0 0 0,1 0 0,0 0 0,1-1 0,10 13 0,-2-7 0,0 0 0,1-2 0,0 0 0,1-1 0,1 0 0,1-2 0,0 0 0,0-1 0,34 14 0,-13-11 0,0 0 0,1-3 0,0-1 0,50 5 0,-43-10 0,7 2 0,81 18 0,-130-23 0,-1-1 0,1 0 0,0-1 0,0 1 0,-1-1 0,1 0 0,0-1 0,-1 1 0,1-1 0,0 0 0,-1-1 0,1 1 0,-1-1 0,1 0 0,-1-1 0,0 1 0,9-7 0,4-4 0,-1 0 0,0-2 0,20-22 0,13-11 0,-37 36 0,0-1 0,-1 0 0,-1-1 0,0 0 0,0-1 0,-2 0 0,0 0 0,12-30 0,-10 16 0,-1-1 0,-1 0 0,-2 0 0,5-38 0,-2 2 0,-4 34 0,-2-1 0,1-62 0,-6 85 0,0 0 0,0 0 0,-1 0 0,0 0 0,0 1 0,-2-1 0,1 1 0,-1-1 0,0 1 0,-1 0 0,0 1 0,0-1 0,-12-13 0,5 10 0,0 2 0,0 0 0,-1 0 0,0 1 0,-1 1 0,0 0 0,-28-12 0,23 12 0,1-1 0,0 0 0,1-2 0,-21-15 0,26 16 0,-1 1 0,-1 1 0,-15-8 0,-34-22 0,55 33 0,-1 0 0,1 1 0,-1-1 0,0 2 0,0-1 0,0 1 0,-1 1 0,1 0 0,0 0 0,-1 1 0,-17-1 0,-11 2 0,-58 6 0,74-1-1365,5 1-5461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2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1120 50 24575,'-8'1'0,"1"1"0,0-1 0,1 1 0,-1 1 0,0-1 0,-12 7 0,-8 3 0,-16 4 0,-74 38 0,101-45 0,0 1 0,1 1 0,0 0 0,0 2 0,1-1 0,1 1 0,-16 21 0,8-5 0,0 2 0,2 0 0,-27 63 0,30-60 0,-2-1 0,-1-1 0,-37 48 0,-81 82 0,122-145 0,-29 30 0,17-21 0,-35 50 0,55-67 0,1 0 0,1 0 0,0 1 0,0 0 0,0 0 0,2 1 0,-1-1 0,1 1 0,1-1 0,-2 12 0,-7 47 0,-3 0 0,-3-1 0,-44 109 0,37-109 0,9-24 0,1 0 0,-13 86 0,24-112 0,2-1 0,0 0 0,1 1 0,1-1 0,0 1 0,1-1 0,1 0 0,1 0 0,0 0 0,14 32 0,-11-37 0,0 1 0,0-1 0,2 0 0,-1-1 0,2 0 0,-1-1 0,1 1 0,12 7 0,15 11 0,47 26 0,20 16 0,-57-35 0,2-2 0,2-2 0,0-3 0,2-2 0,2-2 0,0-2 0,1-3 0,113 24 0,-113-37 0,0-3 0,100-5 0,-53-2 0,-95 3 0,1-1 0,-1 0 0,0 0 0,0-1 0,0 0 0,-1-1 0,1 0 0,0 0 0,-1 0 0,0-1 0,0 0 0,0 0 0,0-1 0,0 0 0,-1 0 0,9-11 0,6-7 0,-2-1 0,-1-1 0,18-32 0,-1 2 0,174-225 0,-101 139 0,-87 112 0,-1-2 0,-2-1 0,28-66 0,24-106 0,-12 29 0,-50 151 0,-1-1 0,-1 0 0,-1 0 0,3-46 0,-8-104 0,-2 82 0,2 79 0,-1 0 0,0-1 0,-1 1 0,-1 0 0,-1 1 0,1-1 0,-2 0 0,0 1 0,-1 0 0,0 0 0,-1 1 0,0 0 0,-1 0 0,-1 0 0,1 1 0,-2 0 0,0 1 0,0 0 0,-23-16 0,-236-223 0,179 160 0,73 75 0,-1-1 0,0 2 0,-1 1 0,-1 0 0,0 1 0,0 2 0,-1 0 0,0 1 0,-42-11 0,48 14 0,0-1 0,-25-14 0,-11-5 0,8-1 16,40 23-88,0 0-1,-1 1 0,1-1 1,-1 1-1,1 0 0,-1 0 0,0 0 1,0 0-1,0 1 0,0 0 1,0-1-1,0 1 0,0 1 0,0-1 1,0 1-1,-1-1 0,1 1 1,-7 1-1,-10 4-6753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24575,'0'5'0,"0"5"0,0 7 0,0 3 0,0 0-8191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24575,'4'1'0,"1"-1"0,0 1 0,0 0 0,-1 0 0,1 0 0,-1 1 0,1 0 0,-1 0 0,1 0 0,-1 0 0,0 1 0,4 2 0,48 44 0,-11-9 0,-33-32 0,0-2 0,0 1 0,1-2 0,-1 1 0,2-2 0,-1 0 0,0 0 0,1-1 0,-1-1 0,1 0 0,0-1 0,0-1 0,0 0 0,-1 0 0,23-5 0,-31 4 0,0 0 0,0-1 0,0 1 0,0-1 0,-1 0 0,1 0 0,-1-1 0,1 1 0,-1-1 0,0 0 0,0 0 0,0 0 0,0-1 0,-1 0 0,7-7 0,3-7 0,0-1 0,13-29 0,2 0 0,-21 40-1365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24575,'7'1'0,"1"0"0,0 1 0,-1-1 0,1 1 0,-1 1 0,1 0 0,-1 0 0,0 0 0,0 1 0,0 0 0,-1 0 0,11 9 0,9 9 0,37 40 0,-49-46 0,-7-9 0,-3-3 0,-1 0 0,0-1 0,1 1 0,0-1 0,0 0 0,0 0 0,4 2 0,-7-5 0,-1 1 0,1-1 0,-1 0 0,1 0 0,-1 0 0,0 0 0,1 0 0,-1 0 0,1 0 0,-1 0 0,0 0 0,1 0 0,-1 0 0,1 0 0,-1 0 0,1 0 0,-1-1 0,0 1 0,1 0 0,-1 0 0,0 0 0,1-1 0,-1 1 0,1 0 0,-1 0 0,0-1 0,0 1 0,1 0 0,-1-1 0,1 0 0,5-25 0,-4-34 0,-2 36 0,1-1 0,1 1 0,1 0 0,7-29 0,-10 52 0,1 0 0,-1 0 0,0 0 0,0 0 0,0 0 0,0 0 0,1 1 0,-1-1 0,0 0 0,1 0 0,-1 0 0,1 0 0,-1 1 0,1-1 0,-1 0 0,1 1 0,-1-1 0,1 0 0,0 1 0,-1-1 0,1 0 0,0 1 0,0-1 0,0 1 0,-1 0 0,1-1 0,0 1 0,0 0 0,0-1 0,0 1 0,0 0 0,-1 0 0,1 0 0,0 0 0,0-1 0,0 1 0,0 1 0,0-1 0,0 0 0,0 0 0,0 0 0,0 0 0,-1 1 0,1-1 0,0 0 0,0 1 0,0-1 0,0 1 0,-1-1 0,1 1 0,0-1 0,0 1 0,-1-1 0,1 1 0,0 1 0,8 6 0,-1 0 0,0 0 0,11 17 0,-8-11 0,10 7 0,0-1 0,1-1 0,37 24 0,-31-23 0,44 40 0,-87-170 0,13 92 0,0 6 0,0 1 0,1-1 0,0 0 0,1 0 0,1 0 0,0 0 0,0 0 0,4-14 0,-5 25 0,1 0 0,-1 0 0,0 0 0,1-1 0,-1 1 0,1 0 0,-1 0 0,1 0 0,0 0 0,-1 0 0,1 0 0,0 0 0,0 1 0,0-1 0,-1 0 0,1 0 0,0 1 0,0-1 0,0 0 0,0 1 0,1-1 0,-1 1 0,0-1 0,0 1 0,0 0 0,0-1 0,0 1 0,1 0 0,-1 0 0,0 0 0,0 0 0,0 0 0,1 0 0,-1 0 0,0 0 0,0 0 0,0 1 0,0-1 0,0 0 0,1 1 0,-1-1 0,0 1 0,0-1 0,0 1 0,0 0 0,0-1 0,0 1 0,0 0 0,-1 0 0,1 0 0,1 1 0,3 2 0,-1 0 0,1 1 0,-1 0 0,0 0 0,0 0 0,0 1 0,-1 0 0,4 7 0,10 37 0,-11-31 0,1 0 0,0 0 0,1-1 0,12 19 0,-20-36 0,1 0 0,-1 0 0,0 0 0,1 0 0,-1 0 0,1 0 0,0 0 0,-1 0 0,1 0 0,0 0 0,-1 0 0,1-1 0,0 1 0,0 0 0,0-1 0,0 1 0,0 0 0,0-1 0,0 1 0,0-1 0,0 1 0,0-1 0,0 0 0,0 1 0,0-1 0,0 0 0,0 0 0,0 0 0,0 0 0,0 0 0,0 0 0,1 0 0,-1 0 0,0 0 0,0-1 0,0 1 0,0 0 0,0-1 0,0 1 0,0-1 0,0 1 0,0-1 0,0 1 0,0-1 0,0 0 0,0 1 0,-1-1 0,1 0 0,0 0 0,0 1 0,-1-1 0,1 0 0,-1 0 0,2-1 0,4-9 0,0-1 0,0 1 0,-1-1 0,4-13 0,-2 5 0,-3 11 0,2-6 0,0 0 0,1 0 0,16-22 0,-22 35 0,1 0 0,-1 0 0,0 1 0,1-1 0,-1 1 0,1-1 0,0 1 0,0 0 0,-1-1 0,1 1 0,0 0 0,0 0 0,0 0 0,0 1 0,3-2 0,-4 2 0,1 0 0,-1 0 0,1 1 0,-1-1 0,1 0 0,-1 1 0,1-1 0,-1 1 0,1-1 0,-1 1 0,0 0 0,1-1 0,-1 1 0,0 0 0,1 0 0,-1 0 0,0 0 0,0 0 0,0 0 0,0 1 0,0-1 0,0 0 0,0 0 0,0 3 0,4 5 0,-1 0 0,-1 0 0,0 1 0,0-1 0,-1 1 0,0 0 0,-1 0 0,0 0 0,0 0 0,-1-1 0,0 1 0,-1 0 0,-3 16 0,2-12 0,1-1 0,1 1 0,0 0 0,0 0 0,2 0 0,2 15 0,-3-26 0,0 0 0,0 0 0,0 0 0,1 0 0,-1-1 0,0 1 0,1 0 0,0-1 0,0 1 0,0-1 0,0 0 0,0 1 0,0-1 0,1 0 0,-1 0 0,1-1 0,-1 1 0,1 0 0,0-1 0,-1 0 0,1 1 0,0-1 0,0 0 0,0-1 0,0 1 0,0 0 0,0-1 0,0 0 0,0 0 0,1 0 0,-1 0 0,3 0 0,12-3 0,0 0 0,-1-1 0,0 0 0,27-11 0,-5 1 0,25-4 0,-64 18 0,0 0 0,0-1 0,0 1 0,1 0 0,-1 0 0,0 0 0,0 0 0,0 0 0,0 0 0,1 0 0,-1 0 0,0 0 0,0 0 0,0 0 0,0 0 0,1 0 0,-1 0 0,0 1 0,0-1 0,0 0 0,0 0 0,1 0 0,-1 0 0,0 0 0,0 0 0,0 0 0,0 0 0,0 0 0,0 1 0,1-1 0,-1 0 0,0 0 0,0 0 0,0 0 0,0 0 0,0 1 0,0-1 0,0 0 0,0 0 0,0 0 0,0 0 0,0 1 0,0-1 0,1 0 0,-1 0 0,0 0 0,0 1 0,-1-1 0,1 0 0,0 0 0,0 0 0,-5 15 0,-11 11 0,-23 15 0,33-37 0,1 1 0,0-1 0,0 2 0,0-1 0,0 0 0,1 1 0,0 0 0,0 0 0,1 0 0,-1 1 0,-2 9 0,1 3-80,2-10-177,1 0 0,-1 0 0,0 0 0,-6 11 0,-3-2-6569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14"/>
    </inkml:context>
    <inkml:brush xml:id="br0">
      <inkml:brushProperty name="width" value="0.11465" units="cm"/>
      <inkml:brushProperty name="height" value="0.11465" units="cm"/>
      <inkml:brushProperty name="color" value="#CC0066"/>
    </inkml:brush>
  </inkml:definitions>
  <inkml:trace contextRef="#ctx0" brushRef="#br0">1603 0 24575,'0'1'0,"1"-1"0,0 0 0,0 1 0,0-1 0,0 1 0,-1-1 0,1 1 0,0 0 0,0-1 0,-1 1 0,1 0 0,0 0 0,-1-1 0,1 1 0,-1 0 0,1 0 0,-1 0 0,1 0 0,-1 0 0,0 0 0,0-1 0,1 1 0,-1 0 0,0 2 0,4 26 0,-5-20 0,0 1 0,-1-1 0,0 0 0,0 0 0,-1 0 0,0 0 0,-7 12 0,-37 63 0,31-60 0,-46 73 0,-123 144 0,-98 72 0,282-313 0,-268 282 0,-464 376 0,806-749-175,-53 63-1015,2-1-5636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.015"/>
    </inkml:context>
    <inkml:brush xml:id="br0">
      <inkml:brushProperty name="width" value="0.11465" units="cm"/>
      <inkml:brushProperty name="height" value="0.11465" units="cm"/>
      <inkml:brushProperty name="color" value="#CC0066"/>
    </inkml:brush>
  </inkml:definitions>
  <inkml:trace contextRef="#ctx0" brushRef="#br0">1 0 24575,'61'68'0,"85"120"0,-35-39 0,10-6 0,6-6 0,264 221 0,-317-293 0,-44-37 0,52 38 0,-82-67 1,0 1 0,0 0 0,0 0 0,0 0-1,0-1 1,0 1 0,1 0 0,-1 0 0,0-1 0,0 1-1,0 0 1,0 0 0,0 0 0,0-1 0,0 1 0,0 0 0,0 0-1,1 0 1,-1 0 0,0-1 0,0 1 0,0 0 0,0 0-1,1 0 1,-1 0 0,0 0 0,0 0 0,0-1 0,1 1-1,-1 0 1,0 0 0,0 0 0,0 0 0,1 0 0,-1 0-1,0 0 1,0 0 0,0 0 0,1 0 0,-1 0 0,0 0 0,0 0-1,1 0 1,-1 0 0,0 0 0,0 0 0,0 0 0,1 0-1,-1 1 1,0-1 0,0 0 0,0 0 0,0 0 0,1 0-1,-1 0 1,0 0 0,0 1 0,0-1 0,0 0 0,1 0 0,-9-19-828,7 17 237,-9-19-6236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7T14:34:13.6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8,'7098'0,"-6792"14,343 59,225 14,-643-82,2029-19,-1526-68,242-8,-797 89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7T14:34:52.9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8,'7725'0,"-7392"15,373 66,245 13,-699-88,2207-22,-1660-73,263-9,-868 97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7T15:14:30.3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1 136,'3786'0,"-3741"-2,1-2,49-12,-45 7,76-5,-49 9,-1-5,81-20,-84 15,1 2,100-4,761 17,-408 2,339-2,-798 3,89 16,28 2,-25-19,-95-4,0 4,103 15,-86-4,139 5,84-19,-115-2,1064 3,-1188-3,93-16,30-3,477 18,-344 7,2910-3,-3220 0,-8 1,1-1,-1 0,0 0,1 0,-1 0,0-1,0 0,0 0,1 0,-1 0,5-3,-9 4,0 0,1 0,-1 0,0-1,0 1,0 0,1 0,-1 0,0-1,0 1,0 0,0 0,0-1,1 1,-1 0,0 0,0-1,0 1,0 0,0 0,0-1,0 1,0 0,0 0,0-1,0 1,0 0,0-1,0 1,0 0,0 0,0-1,-1 1,1 0,0 0,0-1,0 1,-1 0,-9-10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7T15:14:34.2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0,'3123'0,"-3085"2,1 2,50 12,39 3,103-16,3 0,-108 18,-83-13,52 5,38-11,-95-2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7T15:14:43.6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0,'3830'0,"-3788"0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2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7T15:14:48.7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1 226,'776'0,"-715"-3,96-17,-94 10,87-3,-119 13,-3 1,0-2,0-1,0-1,33-8,-19 1,1 2,-1 2,48 0,134 7,-94 2,1236-3,-1340-2,1 0,-1-2,37-10,-32 6,61-7,356 12,-227 6,989-3,-1150-4,0-2,-1-3,66-18,101-14,168 35,-212 9,157-3,-320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7T15:15:01.5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0 153,'984'0,"-934"-3,96-17,22-2,427 19,-307 5,515-2,-760 3,0 1,56 13,-52-8,78 5,-63-13,1 0,96 14,-43-2,0-4,157-8,71 3,-281 3,116 30,-126-23,1-2,0-3,61 3,-49-8,69 14,63 3,445-19,-304-5,-301 1,-1-2,0-2,0-2,48-15,70-14,-33 14,-63 11,-1 3,70-3,-105 11,39 1,102-15,-46 0,0 6,139 6,-238 3,34-2,104-19,-96 11,67-3,-87 13,-13 0,0-1,-1-2,52-10,-36 3,0 2,1 2,48 0,137 7,-83 3,811-4,-881 3,84 15,39 4,197-23,60 4,-265 18,47 3,-177-20,64 13,3 1,-69-11,76 19,-72-16,1-2,-1-4,1-2,66-6,-5 1,976 2,-1082 1,1 0,0-2,24-4,-43 6,1 0,-1 0,0-1,0 1,0 0,1-1,-1 1,0 0,0-1,0 0,0 1,0-1,0 1,0-1,0 0,0 0,0 0,0 0,0 0,-1 0,1 0,0 0,-1 0,1 0,-1 0,1 0,0-2,-1 1,-1 1,1-1,-1 0,1 0,-1 1,1-1,-1 0,0 1,0-1,0 0,0 1,0-1,0 1,0 0,-3-3,-8-6,1 0,-2 1,-14-9,-20-9,-1 1,-84-30,50 28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7T15:15:34.7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92,'53'0,"0"2,0 3,72 15,-75-12,0-2,1-2,65-3,-62-2,0 2,95 15,-72-3,150 6,83-20,-111-2,-60 5,155-6,-168-17,-84 13,63-6,503 10,-313 7,-242-5,89-17,-8 1,25-6,-102 14,93-6,602 15,-346 4,-379-5,0-1,0-1,36-10,-32 6,62-6,390 10,-246 7,505-3,-671 3,97 17,48 4,36-2,26 0,1281-24,-1517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1 719 24575,'4'0'0,"6"0"0,11-9 0,6-12 0,7-7 0,7-8 0,6-15 0,3-13 0,3-5 0,-3-3 0,-2 1 0,-4 8 0,0 6 0,-4 8 0,-4 8 0,-3 6 0,-3 5 0,-7 7-8191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2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24575,'2'141'0,"-5"153"0,3-291 0,0-1 0,0 1 0,0 0 0,-1-1 0,1 1 0,0 0 0,-1-1 0,0 1 0,0 0 0,0-1 0,0 1 0,0-1 0,0 0 0,-1 1 0,1-1 0,-1 0 0,1 0 0,-1 0 0,0 0 0,0 0 0,-4 3 0,5-5 0,1 0 0,-1 0 0,1 0 0,-1 0 0,1 0 0,-1 0 0,0-1 0,1 1 0,-1 0 0,1 0 0,-1 0 0,1-1 0,-1 1 0,1 0 0,-1 0 0,1-1 0,0 1 0,-1-1 0,1 1 0,-1 0 0,1-1 0,0 1 0,-1-1 0,1 1 0,0-1 0,-1 1 0,1-1 0,0 1 0,0-1 0,0 1 0,-1-1 0,1 1 0,0-1 0,0 0 0,0 1 0,0-1 0,0 1 0,0-1 0,0 1 0,0-1 0,0 1 0,1-2 0,0-26 0,3 17 0,-1 0 0,2 0 0,0 0 0,0 0 0,0 1 0,2-1 0,-1 2 0,14-16 0,73-71 0,-61 65 0,114-120-1365,-124 126-5461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2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1 177 24575,'0'-4'0,"4"-2"0,2-5 0,4 1 0,1-4 0,2 2 0,9-3 0,4 2 0,3-1 0,5 1 0,2-1 0,-1 1 0,-3 3 0,-5-1 0,-4 2 0,-6 1-8191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2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24575,'4'0'0,"7"0"0,9 0 0,7 0 0,3 0 0,5 0 0,2 0 0,-7 0-8191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2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24575,'4'5'0,"7"5"0,0 7 0,4 8 0,4 1 0,2 0 0,3-1 0,-3 2 0,0-5 0,-4-2 0,-1-4 0,-2 0 0,-4 2 0,-4-3-8191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17T14:23: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719 711 24575,'-505'-512'0,"410"431"0,62 55 0,-40-42 0,72 67-68,0 1 6,0-1 1,0 0-1,0 0 0,0 1 0,1-1 1,-1 0-1,0 0 0,0 0 0,1 0 1,-1 0-1,1 0 0,-1 0 0,1 0 0,0-1 1,-1 1-1,1 0 0,0 0 0,0 0 1,-1 0-1,1-3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C25127B-56B1-41E7-870A-1A288A9B9CCE}" type="datetime1">
              <a:rPr lang="de-DE" noProof="0" smtClean="0"/>
              <a:t>15.11.2023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063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952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51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06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62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938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962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35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453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557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275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395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57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600" b="1" spc="-300" dirty="0"/>
            </a:lvl1pPr>
          </a:lstStyle>
          <a:p>
            <a:pPr lvl="0" algn="r" rtl="0"/>
            <a:r>
              <a:rPr lang="de-DE" noProof="0"/>
              <a:t>Klicken, um Präsentationstitel zu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linienfoli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Hier einfügen oder ablegen: </a:t>
            </a:r>
            <a:br>
              <a:rPr lang="de-DE" noProof="0"/>
            </a:br>
            <a:r>
              <a:rPr lang="de-DE" noProof="0"/>
              <a:t>Ihr Foto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700" b="1" spc="-300" dirty="0"/>
            </a:lvl1pPr>
          </a:lstStyle>
          <a:p>
            <a:pPr lvl="0" algn="r" rtl="0"/>
            <a:r>
              <a:rPr lang="de-DE" noProof="0"/>
              <a:t>Zum Bearbeiten der Abschnittstrennlinie klicken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linienfoli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Hier einfügen oder ablegen: </a:t>
            </a:r>
            <a:br>
              <a:rPr lang="de-DE" noProof="0"/>
            </a:br>
            <a:r>
              <a:rPr lang="de-DE" noProof="0"/>
              <a:t>Ihr Foto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54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Zum Bearbeiten der Abschnittstrennlinie klicken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ld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4400" b="1" spc="-38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ld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55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5500" b="1" spc="-300" dirty="0"/>
            </a:lvl1pPr>
          </a:lstStyle>
          <a:p>
            <a:pPr lvl="0" algn="r" rtl="0"/>
            <a:r>
              <a:rPr lang="de-DE" noProof="0"/>
              <a:t>Vielen Dank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de-DE" sz="2500" b="1" i="0" spc="-100" noProof="0">
                <a:solidFill>
                  <a:schemeClr val="accent1"/>
                </a:solidFill>
                <a:latin typeface="+mj-lt"/>
              </a:rPr>
              <a:t>TREY</a:t>
            </a:r>
            <a:r>
              <a:rPr lang="de-DE" sz="1600" b="1" i="0" spc="-100" noProof="0">
                <a:solidFill>
                  <a:schemeClr val="accent1"/>
                </a:solidFill>
                <a:latin typeface="+mj-lt"/>
              </a:rPr>
              <a:t> </a:t>
            </a:r>
            <a:br>
              <a:rPr lang="de-DE" sz="1600" b="1" i="0" spc="-100" baseline="0" noProof="0">
                <a:solidFill>
                  <a:schemeClr val="accent1"/>
                </a:solidFill>
                <a:latin typeface="+mj-lt"/>
              </a:rPr>
            </a:br>
            <a:r>
              <a:rPr lang="de-DE" sz="1200" b="0" i="0" spc="140" noProof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9" Type="http://schemas.openxmlformats.org/officeDocument/2006/relationships/image" Target="../media/image14.png"/><Relationship Id="rId21" Type="http://schemas.openxmlformats.org/officeDocument/2006/relationships/image" Target="../media/image35.png"/><Relationship Id="rId34" Type="http://schemas.openxmlformats.org/officeDocument/2006/relationships/customXml" Target="../ink/ink14.xml"/><Relationship Id="rId42" Type="http://schemas.openxmlformats.org/officeDocument/2006/relationships/customXml" Target="../ink/ink18.xml"/><Relationship Id="rId47" Type="http://schemas.openxmlformats.org/officeDocument/2006/relationships/image" Target="../media/image47.png"/><Relationship Id="rId50" Type="http://schemas.openxmlformats.org/officeDocument/2006/relationships/customXml" Target="../ink/ink23.xml"/><Relationship Id="rId55" Type="http://schemas.openxmlformats.org/officeDocument/2006/relationships/customXml" Target="../ink/ink25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5.xml"/><Relationship Id="rId29" Type="http://schemas.openxmlformats.org/officeDocument/2006/relationships/image" Target="../media/image39.png"/><Relationship Id="rId11" Type="http://schemas.openxmlformats.org/officeDocument/2006/relationships/image" Target="../media/image30.png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37" Type="http://schemas.openxmlformats.org/officeDocument/2006/relationships/image" Target="../media/image13.png"/><Relationship Id="rId40" Type="http://schemas.openxmlformats.org/officeDocument/2006/relationships/customXml" Target="../ink/ink17.xml"/><Relationship Id="rId45" Type="http://schemas.openxmlformats.org/officeDocument/2006/relationships/image" Target="../media/image46.png"/><Relationship Id="rId53" Type="http://schemas.openxmlformats.org/officeDocument/2006/relationships/image" Target="../media/image50.png"/><Relationship Id="rId58" Type="http://schemas.openxmlformats.org/officeDocument/2006/relationships/image" Target="../media/image17.png"/><Relationship Id="rId61" Type="http://schemas.openxmlformats.org/officeDocument/2006/relationships/image" Target="../media/image3.png"/><Relationship Id="rId19" Type="http://schemas.openxmlformats.org/officeDocument/2006/relationships/image" Target="../media/image34.png"/><Relationship Id="rId4" Type="http://schemas.openxmlformats.org/officeDocument/2006/relationships/customXml" Target="../ink/ink1.xml"/><Relationship Id="rId9" Type="http://schemas.openxmlformats.org/officeDocument/2006/relationships/customXml" Target="../ink/ink2.xml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38.png"/><Relationship Id="rId30" Type="http://schemas.openxmlformats.org/officeDocument/2006/relationships/customXml" Target="../ink/ink12.xml"/><Relationship Id="rId35" Type="http://schemas.openxmlformats.org/officeDocument/2006/relationships/image" Target="../media/image42.png"/><Relationship Id="rId43" Type="http://schemas.openxmlformats.org/officeDocument/2006/relationships/customXml" Target="../ink/ink19.xml"/><Relationship Id="rId48" Type="http://schemas.openxmlformats.org/officeDocument/2006/relationships/customXml" Target="../ink/ink22.xml"/><Relationship Id="rId56" Type="http://schemas.openxmlformats.org/officeDocument/2006/relationships/image" Target="../media/image16.png"/><Relationship Id="rId8" Type="http://schemas.openxmlformats.org/officeDocument/2006/relationships/image" Target="../media/image12.png"/><Relationship Id="rId51" Type="http://schemas.openxmlformats.org/officeDocument/2006/relationships/image" Target="../media/image49.png"/><Relationship Id="rId3" Type="http://schemas.openxmlformats.org/officeDocument/2006/relationships/image" Target="../media/image6.png"/><Relationship Id="rId12" Type="http://schemas.openxmlformats.org/officeDocument/2006/relationships/customXml" Target="../ink/ink3.xml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33" Type="http://schemas.openxmlformats.org/officeDocument/2006/relationships/image" Target="../media/image41.png"/><Relationship Id="rId38" Type="http://schemas.openxmlformats.org/officeDocument/2006/relationships/customXml" Target="../ink/ink16.xml"/><Relationship Id="rId46" Type="http://schemas.openxmlformats.org/officeDocument/2006/relationships/customXml" Target="../ink/ink21.xml"/><Relationship Id="rId59" Type="http://schemas.openxmlformats.org/officeDocument/2006/relationships/image" Target="../media/image15.png"/><Relationship Id="rId20" Type="http://schemas.openxmlformats.org/officeDocument/2006/relationships/customXml" Target="../ink/ink7.xml"/><Relationship Id="rId41" Type="http://schemas.openxmlformats.org/officeDocument/2006/relationships/image" Target="../media/image45.png"/><Relationship Id="rId5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customXml" Target="../ink/ink11.xml"/><Relationship Id="rId36" Type="http://schemas.openxmlformats.org/officeDocument/2006/relationships/customXml" Target="../ink/ink15.xml"/><Relationship Id="rId49" Type="http://schemas.openxmlformats.org/officeDocument/2006/relationships/image" Target="../media/image48.png"/><Relationship Id="rId57" Type="http://schemas.openxmlformats.org/officeDocument/2006/relationships/customXml" Target="../ink/ink26.xml"/><Relationship Id="rId31" Type="http://schemas.openxmlformats.org/officeDocument/2006/relationships/image" Target="../media/image40.png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customXml" Target="../ink/ink32.xml"/><Relationship Id="rId3" Type="http://schemas.openxmlformats.org/officeDocument/2006/relationships/image" Target="../media/image6.png"/><Relationship Id="rId21" Type="http://schemas.openxmlformats.org/officeDocument/2006/relationships/image" Target="../media/image3.png"/><Relationship Id="rId12" Type="http://schemas.openxmlformats.org/officeDocument/2006/relationships/customXml" Target="../ink/ink29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3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28.png"/><Relationship Id="rId10" Type="http://schemas.openxmlformats.org/officeDocument/2006/relationships/customXml" Target="../ink/ink28.xml"/><Relationship Id="rId19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customXml" Target="../ink/ink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A74EB0B-3107-32D8-B55C-DFEC5E028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64" y="-56954"/>
            <a:ext cx="9788408" cy="6858000"/>
          </a:xfrm>
          <a:prstGeom prst="rect">
            <a:avLst/>
          </a:prstGeom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3381" y="2102939"/>
            <a:ext cx="3589864" cy="708113"/>
          </a:xfrm>
        </p:spPr>
        <p:txBody>
          <a:bodyPr rtlCol="0"/>
          <a:lstStyle/>
          <a:p>
            <a:pPr rtl="0"/>
            <a:r>
              <a:rPr lang="de-DE" sz="3200" dirty="0"/>
              <a:t>WARUM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3380" y="2811053"/>
            <a:ext cx="6008620" cy="1261295"/>
          </a:xfrm>
        </p:spPr>
        <p:txBody>
          <a:bodyPr rtlCol="0"/>
          <a:lstStyle/>
          <a:p>
            <a:pPr rtl="0"/>
            <a:r>
              <a:rPr lang="de-DE" sz="6000" dirty="0"/>
              <a:t>ARBEITSMEDIZIN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28514B5D-109B-2459-D014-AD53C35E7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588" y="6804024"/>
            <a:ext cx="2411412" cy="539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C9390E8-C2FD-269B-4D63-B6385A20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259B3E5-9F50-34E9-0904-ABAE1BF73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74377C9-A7EC-49B4-D76D-706DEFB0E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380" y="4072348"/>
            <a:ext cx="3574699" cy="265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2C562B2-0DE2-7167-EACD-1E4A9B89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5" y="3614725"/>
            <a:ext cx="3571875" cy="371475"/>
          </a:xfrm>
          <a:prstGeom prst="rect">
            <a:avLst/>
          </a:prstGeom>
        </p:spPr>
      </p:pic>
      <p:sp>
        <p:nvSpPr>
          <p:cNvPr id="40" name="Title 2">
            <a:extLst>
              <a:ext uri="{FF2B5EF4-FFF2-40B4-BE49-F238E27FC236}">
                <a16:creationId xmlns:a16="http://schemas.microsoft.com/office/drawing/2014/main" id="{9990DE89-3F98-1288-C014-9D5D1B27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7968"/>
            <a:ext cx="4686095" cy="821331"/>
          </a:xfrm>
        </p:spPr>
        <p:txBody>
          <a:bodyPr/>
          <a:lstStyle/>
          <a:p>
            <a:r>
              <a:rPr lang="en-US" sz="2800" spc="-300" dirty="0"/>
              <a:t>Arbeitsmedizin</a:t>
            </a:r>
            <a:br>
              <a:rPr lang="en-US" sz="2800" spc="-300" dirty="0"/>
            </a:br>
            <a:r>
              <a:rPr lang="en-US" sz="1600" b="0" spc="-150" dirty="0" err="1">
                <a:latin typeface="Verdana" panose="020B0604030504040204" pitchFamily="34" charset="0"/>
                <a:ea typeface="Verdana" panose="020B0604030504040204" pitchFamily="34" charset="0"/>
              </a:rPr>
              <a:t>eine</a:t>
            </a:r>
            <a:r>
              <a:rPr lang="en-US" sz="1600" b="0" spc="-1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0" spc="-150" dirty="0" err="1">
                <a:latin typeface="Verdana" panose="020B0604030504040204" pitchFamily="34" charset="0"/>
                <a:ea typeface="Verdana" panose="020B0604030504040204" pitchFamily="34" charset="0"/>
              </a:rPr>
              <a:t>sinnvolle</a:t>
            </a:r>
            <a:r>
              <a:rPr lang="en-US" sz="1600" b="0" spc="-150" dirty="0">
                <a:latin typeface="Verdana" panose="020B0604030504040204" pitchFamily="34" charset="0"/>
                <a:ea typeface="Verdana" panose="020B0604030504040204" pitchFamily="34" charset="0"/>
              </a:rPr>
              <a:t> und </a:t>
            </a:r>
            <a:r>
              <a:rPr lang="en-US" sz="1600" b="0" spc="-150" dirty="0" err="1">
                <a:latin typeface="Verdana" panose="020B0604030504040204" pitchFamily="34" charset="0"/>
                <a:ea typeface="Verdana" panose="020B0604030504040204" pitchFamily="34" charset="0"/>
              </a:rPr>
              <a:t>individuell</a:t>
            </a:r>
            <a:r>
              <a:rPr lang="en-US" sz="1600" b="0" spc="-1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0" spc="-150" dirty="0" err="1">
                <a:latin typeface="Verdana" panose="020B0604030504040204" pitchFamily="34" charset="0"/>
                <a:ea typeface="Verdana" panose="020B0604030504040204" pitchFamily="34" charset="0"/>
              </a:rPr>
              <a:t>gestaltbare</a:t>
            </a:r>
            <a:r>
              <a:rPr lang="en-US" sz="1600" b="0" spc="-150" dirty="0">
                <a:latin typeface="Verdana" panose="020B0604030504040204" pitchFamily="34" charset="0"/>
                <a:ea typeface="Verdana" panose="020B0604030504040204" pitchFamily="34" charset="0"/>
              </a:rPr>
              <a:t> Aufgabe</a:t>
            </a:r>
            <a:br>
              <a:rPr lang="en-US" sz="1600" spc="-150" dirty="0"/>
            </a:br>
            <a:endParaRPr lang="en-US" sz="1600" spc="-150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D998000-F6C8-A6F3-845D-D058870158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90084" y="1522314"/>
            <a:ext cx="3761746" cy="602158"/>
          </a:xfrm>
        </p:spPr>
        <p:txBody>
          <a:bodyPr/>
          <a:lstStyle/>
          <a:p>
            <a:r>
              <a:rPr lang="en-US" dirty="0"/>
              <a:t>die </a:t>
            </a:r>
            <a:r>
              <a:rPr lang="en-US" dirty="0" err="1"/>
              <a:t>Vorteile</a:t>
            </a:r>
            <a:endParaRPr lang="en-US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EDC514DA-76C0-DC6B-2820-D8680337A40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noProof="0"/>
              <a:t>Fußzeile hinzufügen</a:t>
            </a:r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Large image</a:t>
            </a:r>
          </a:p>
        </p:txBody>
      </p:sp>
      <p:sp>
        <p:nvSpPr>
          <p:cNvPr id="10" name="Rechteck 9" descr="Akzentblock">
            <a:extLst>
              <a:ext uri="{FF2B5EF4-FFF2-40B4-BE49-F238E27FC236}">
                <a16:creationId xmlns:a16="http://schemas.microsoft.com/office/drawing/2014/main" id="{0A31B6A2-FC5B-209E-CDD9-58B7FB14B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9731" y="598064"/>
            <a:ext cx="1402099" cy="116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D4510E8-75A9-46B8-4A4E-62738A97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25" y="6388287"/>
            <a:ext cx="1986756" cy="403716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989235DC-80D4-3DCC-3C8F-3E7E18C12A4B}"/>
              </a:ext>
            </a:extLst>
          </p:cNvPr>
          <p:cNvSpPr txBox="1"/>
          <p:nvPr/>
        </p:nvSpPr>
        <p:spPr>
          <a:xfrm>
            <a:off x="6456249" y="2310552"/>
            <a:ext cx="45224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dirty="0">
                <a:cs typeface="Times New Roman" panose="02020603050405020304" pitchFamily="18" charset="0"/>
              </a:rPr>
              <a:t>Arbeitsmedizin und Prävention – DIE Vorsorgemedizin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20C739F-7B9A-1047-457B-0469C9D4F497}"/>
              </a:ext>
            </a:extLst>
          </p:cNvPr>
          <p:cNvSpPr txBox="1"/>
          <p:nvPr/>
        </p:nvSpPr>
        <p:spPr>
          <a:xfrm>
            <a:off x="6461133" y="2667549"/>
            <a:ext cx="429767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Arbeitszeiten individuell gestaltbar und planbar</a:t>
            </a:r>
            <a:endParaRPr lang="de-AT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7398360-0DC0-0BBF-919E-49401CB524F8}"/>
              </a:ext>
            </a:extLst>
          </p:cNvPr>
          <p:cNvSpPr txBox="1"/>
          <p:nvPr/>
        </p:nvSpPr>
        <p:spPr>
          <a:xfrm>
            <a:off x="6424866" y="3023351"/>
            <a:ext cx="35726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Einsatzorte flexibel gestaltbar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E4B3BEE-4F50-672E-D4CE-52A1FEF342A5}"/>
              </a:ext>
            </a:extLst>
          </p:cNvPr>
          <p:cNvSpPr txBox="1"/>
          <p:nvPr/>
        </p:nvSpPr>
        <p:spPr>
          <a:xfrm>
            <a:off x="6432691" y="3744432"/>
            <a:ext cx="3465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Setzen von unterschiedlichen Schwerpunkten möglich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DBD5B3-7F3E-3F6D-A6EA-FDC2E118E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18" y="6359919"/>
            <a:ext cx="5664000" cy="432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29B21B8-A0D8-C400-415A-F008DE97AA43}"/>
              </a:ext>
            </a:extLst>
          </p:cNvPr>
          <p:cNvSpPr txBox="1"/>
          <p:nvPr/>
        </p:nvSpPr>
        <p:spPr>
          <a:xfrm>
            <a:off x="6424862" y="4683969"/>
            <a:ext cx="511010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Vom Individuum zur Gruppe. Gestaltung von positiven Veränderung für große Gruppen möglich.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A167A34-404D-8E66-1723-6B72762EEEF8}"/>
              </a:ext>
            </a:extLst>
          </p:cNvPr>
          <p:cNvSpPr txBox="1"/>
          <p:nvPr/>
        </p:nvSpPr>
        <p:spPr>
          <a:xfrm>
            <a:off x="6432691" y="3381596"/>
            <a:ext cx="35726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Selbständiges Arbeiten nach eigenem Plan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6" name="Foliennummernplatzhalter 4">
            <a:extLst>
              <a:ext uri="{FF2B5EF4-FFF2-40B4-BE49-F238E27FC236}">
                <a16:creationId xmlns:a16="http://schemas.microsoft.com/office/drawing/2014/main" id="{6790EDA2-C37F-EF9E-9314-C02A08C43C56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42874E8-F70E-34AB-14EE-847118720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245102F-7699-F9AA-11A5-1CDF3E092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  <p:pic>
        <p:nvPicPr>
          <p:cNvPr id="4" name="Grafik 3" descr="Ein Bild, das Person, Kleidung, Computer, Büroausstattung enthält.&#10;&#10;Automatisch generierte Beschreibung">
            <a:extLst>
              <a:ext uri="{FF2B5EF4-FFF2-40B4-BE49-F238E27FC236}">
                <a16:creationId xmlns:a16="http://schemas.microsoft.com/office/drawing/2014/main" id="{41B23476-0396-79E8-FE80-4C88033A1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818" y="0"/>
            <a:ext cx="4756479" cy="635992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EA23811-5C81-B892-31B0-C485B766B5E2}"/>
              </a:ext>
            </a:extLst>
          </p:cNvPr>
          <p:cNvSpPr txBox="1"/>
          <p:nvPr/>
        </p:nvSpPr>
        <p:spPr>
          <a:xfrm>
            <a:off x="6424861" y="5262499"/>
            <a:ext cx="455384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Großer Bedarf – dankbare Chefs und Mitarbeiter*innen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C253C0-3F3B-A2E8-727A-2AC6483D5B95}"/>
              </a:ext>
            </a:extLst>
          </p:cNvPr>
          <p:cNvSpPr txBox="1"/>
          <p:nvPr/>
        </p:nvSpPr>
        <p:spPr>
          <a:xfrm>
            <a:off x="6424860" y="5625586"/>
            <a:ext cx="455384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Gute Verdienstmöglichkeiten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DF7622-1BE8-F714-51F1-8996296CA09E}"/>
              </a:ext>
            </a:extLst>
          </p:cNvPr>
          <p:cNvSpPr txBox="1"/>
          <p:nvPr/>
        </p:nvSpPr>
        <p:spPr>
          <a:xfrm>
            <a:off x="6424862" y="4320882"/>
            <a:ext cx="455384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Viel Gestaltungsspielraum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7" grpId="0" animBg="1"/>
      <p:bldP spid="29" grpId="0"/>
      <p:bldP spid="12" grpId="0" animBg="1"/>
      <p:bldP spid="16" grpId="0" animBg="1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 descr="Akzentbloc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8188" y="3707112"/>
            <a:ext cx="2411412" cy="114824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E1AD0C7-031B-73A5-4A12-E856A24A378F}"/>
              </a:ext>
            </a:extLst>
          </p:cNvPr>
          <p:cNvGrpSpPr/>
          <p:nvPr/>
        </p:nvGrpSpPr>
        <p:grpSpPr>
          <a:xfrm>
            <a:off x="11012304" y="238010"/>
            <a:ext cx="798107" cy="858199"/>
            <a:chOff x="4618573" y="404177"/>
            <a:chExt cx="2806214" cy="2656766"/>
          </a:xfrm>
        </p:grpSpPr>
        <p:pic>
          <p:nvPicPr>
            <p:cNvPr id="8" name="Picture 2" descr="Porr – Wikipedia">
              <a:extLst>
                <a:ext uri="{FF2B5EF4-FFF2-40B4-BE49-F238E27FC236}">
                  <a16:creationId xmlns:a16="http://schemas.microsoft.com/office/drawing/2014/main" id="{58B23593-2241-2914-4534-4DC505095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700" y="404177"/>
              <a:ext cx="2183960" cy="1385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EB70695-DAFA-05B5-E636-715AFB60C690}"/>
                </a:ext>
              </a:extLst>
            </p:cNvPr>
            <p:cNvSpPr txBox="1"/>
            <p:nvPr/>
          </p:nvSpPr>
          <p:spPr>
            <a:xfrm>
              <a:off x="4618573" y="1789190"/>
              <a:ext cx="2806214" cy="1271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latin typeface="Bahnschrift SemiBold Condensed" panose="020B0502040204020203" pitchFamily="34" charset="0"/>
                </a:rPr>
                <a:t>Arbeitsmedizin</a:t>
              </a: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199C33E5-3F4D-3D6D-18E3-4FBB7F6A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25" y="6388287"/>
            <a:ext cx="1986756" cy="403716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24F00BFF-2C29-8EC3-C6C5-C9055E6CC094}"/>
              </a:ext>
            </a:extLst>
          </p:cNvPr>
          <p:cNvSpPr txBox="1"/>
          <p:nvPr/>
        </p:nvSpPr>
        <p:spPr>
          <a:xfrm>
            <a:off x="476548" y="1209232"/>
            <a:ext cx="5109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dirty="0">
                <a:cs typeface="Times New Roman" panose="02020603050405020304" pitchFamily="18" charset="0"/>
              </a:rPr>
              <a:t>BK – Berufskrankheiten, BK - Meldungen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0CE92BC-B0E4-28AF-366A-D005FD616BD0}"/>
              </a:ext>
            </a:extLst>
          </p:cNvPr>
          <p:cNvSpPr txBox="1"/>
          <p:nvPr/>
        </p:nvSpPr>
        <p:spPr>
          <a:xfrm>
            <a:off x="476544" y="1649703"/>
            <a:ext cx="4847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Arbeitsplatzevaluierungen, bei Verdacht auf arbeitsbedingen Einfluss bestimmter Erkrankungen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A480C0B-0A99-9F1E-91A4-D4023BEB8E83}"/>
              </a:ext>
            </a:extLst>
          </p:cNvPr>
          <p:cNvSpPr txBox="1"/>
          <p:nvPr/>
        </p:nvSpPr>
        <p:spPr>
          <a:xfrm>
            <a:off x="476544" y="2285852"/>
            <a:ext cx="5580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 err="1">
                <a:effectLst/>
                <a:ea typeface="Times New Roman" panose="02020603050405020304" pitchFamily="18" charset="0"/>
              </a:rPr>
              <a:t>Ergonomieberatung</a:t>
            </a:r>
            <a:r>
              <a:rPr lang="de-AT" sz="1400" dirty="0">
                <a:effectLst/>
                <a:ea typeface="Times New Roman" panose="02020603050405020304" pitchFamily="18" charset="0"/>
              </a:rPr>
              <a:t>, Optimierung der Einstellungen und Ausstattung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99625389-DC52-1F02-0839-57D952F33487}"/>
              </a:ext>
            </a:extLst>
          </p:cNvPr>
          <p:cNvSpPr txBox="1"/>
          <p:nvPr/>
        </p:nvSpPr>
        <p:spPr>
          <a:xfrm>
            <a:off x="476544" y="2721009"/>
            <a:ext cx="4308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Wiedereingliederungsteilzeit nach Langzeitkrankenstand (mind. 6 Wochen)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43799" y="4982322"/>
            <a:ext cx="4648200" cy="849986"/>
          </a:xfrm>
        </p:spPr>
        <p:txBody>
          <a:bodyPr rtlCol="0"/>
          <a:lstStyle/>
          <a:p>
            <a:pPr rtl="0"/>
            <a:r>
              <a:rPr lang="de-DE" dirty="0"/>
              <a:t>arbeitsmedizinisches Wissen für Kolleg*innen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799" y="4217640"/>
            <a:ext cx="4648200" cy="748538"/>
          </a:xfrm>
        </p:spPr>
        <p:txBody>
          <a:bodyPr rtlCol="0"/>
          <a:lstStyle/>
          <a:p>
            <a:pPr rtl="0"/>
            <a:r>
              <a:rPr lang="de-DE" sz="4000" spc="-300" dirty="0" err="1"/>
              <a:t>Good</a:t>
            </a:r>
            <a:r>
              <a:rPr lang="de-DE" sz="4000" spc="-300" dirty="0"/>
              <a:t> </a:t>
            </a:r>
            <a:r>
              <a:rPr lang="de-DE" sz="4000" spc="-300" dirty="0" err="1"/>
              <a:t>to</a:t>
            </a:r>
            <a:r>
              <a:rPr lang="de-DE" sz="4000" spc="-300" dirty="0"/>
              <a:t> </a:t>
            </a:r>
            <a:r>
              <a:rPr lang="de-DE" sz="4000" spc="-300" dirty="0" err="1"/>
              <a:t>know</a:t>
            </a:r>
            <a:endParaRPr lang="de-DE" sz="4000" spc="-300" dirty="0"/>
          </a:p>
        </p:txBody>
      </p:sp>
      <p:sp>
        <p:nvSpPr>
          <p:cNvPr id="4" name="Rechteck 3" descr="Akzentblock links">
            <a:extLst>
              <a:ext uri="{FF2B5EF4-FFF2-40B4-BE49-F238E27FC236}">
                <a16:creationId xmlns:a16="http://schemas.microsoft.com/office/drawing/2014/main" id="{FF1FF191-5512-388D-0EE7-DDD9E5854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4900" y="4062573"/>
            <a:ext cx="2397099" cy="1718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2DB99C-5A11-7D19-88FF-71F63E680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583" y="-30528"/>
            <a:ext cx="6057418" cy="4101314"/>
          </a:xfrm>
          <a:prstGeom prst="rect">
            <a:avLst/>
          </a:prstGeom>
          <a:ln w="25400">
            <a:noFill/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78EA0D0-34F3-DA4E-D356-045BC7E133A1}"/>
              </a:ext>
            </a:extLst>
          </p:cNvPr>
          <p:cNvSpPr txBox="1"/>
          <p:nvPr/>
        </p:nvSpPr>
        <p:spPr>
          <a:xfrm>
            <a:off x="460870" y="3369452"/>
            <a:ext cx="4835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a typeface="Times New Roman" panose="02020603050405020304" pitchFamily="18" charset="0"/>
              </a:rPr>
              <a:t>Berufsspezifische Rehabilitation incl. EVFL (Evaluierung der physischen Leistungsfähigkeit)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E95CA99-B3C6-9696-C589-CFCDACA4174F}"/>
              </a:ext>
            </a:extLst>
          </p:cNvPr>
          <p:cNvSpPr txBox="1"/>
          <p:nvPr/>
        </p:nvSpPr>
        <p:spPr>
          <a:xfrm>
            <a:off x="476544" y="4262367"/>
            <a:ext cx="461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a typeface="Times New Roman" panose="02020603050405020304" pitchFamily="18" charset="0"/>
              </a:rPr>
              <a:t>u.a.</a:t>
            </a:r>
            <a:endParaRPr lang="de-DE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CBEAD76B-B81E-7745-D058-6F42BF44D309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284EA69-8C78-140F-E3F4-841F3120D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2AEFCAB-AB4B-484F-EBDB-AD7BFDF40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5" grpId="0"/>
      <p:bldP spid="44" grpId="0"/>
      <p:bldP spid="48" grpId="0"/>
      <p:bldP spid="1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42ABE26C-27D4-E565-0226-E45C68F0C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4670"/>
            <a:ext cx="6886575" cy="272015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0440"/>
            <a:ext cx="6886576" cy="709858"/>
          </a:xfrm>
        </p:spPr>
        <p:txBody>
          <a:bodyPr rtlCol="0"/>
          <a:lstStyle/>
          <a:p>
            <a:pPr rtl="0"/>
            <a:r>
              <a:rPr lang="de-DE" sz="3600" dirty="0"/>
              <a:t>Take </a:t>
            </a:r>
            <a:r>
              <a:rPr lang="de-DE" sz="3600" dirty="0" err="1"/>
              <a:t>home</a:t>
            </a:r>
            <a:endParaRPr lang="de-DE" sz="3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716008"/>
            <a:ext cx="6886576" cy="486700"/>
          </a:xfrm>
        </p:spPr>
        <p:txBody>
          <a:bodyPr rtlCol="0"/>
          <a:lstStyle/>
          <a:p>
            <a:pPr rtl="0"/>
            <a:r>
              <a:rPr lang="de-DE" dirty="0"/>
              <a:t>Arbeitsmedizin ist mehr...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8871B36-DABB-FE15-A854-4385E9E03818}"/>
              </a:ext>
            </a:extLst>
          </p:cNvPr>
          <p:cNvSpPr txBox="1"/>
          <p:nvPr/>
        </p:nvSpPr>
        <p:spPr>
          <a:xfrm>
            <a:off x="7068137" y="2172845"/>
            <a:ext cx="45428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dirty="0">
                <a:cs typeface="Times New Roman" panose="02020603050405020304" pitchFamily="18" charset="0"/>
              </a:rPr>
              <a:t>Vom Messen und Testen zum/zur </a:t>
            </a:r>
            <a:r>
              <a:rPr lang="de-AT" sz="1400" dirty="0" err="1">
                <a:cs typeface="Times New Roman" panose="02020603050405020304" pitchFamily="18" charset="0"/>
              </a:rPr>
              <a:t>Gesundheitsexpert</a:t>
            </a:r>
            <a:r>
              <a:rPr lang="de-AT" sz="1400" dirty="0">
                <a:cs typeface="Times New Roman" panose="02020603050405020304" pitchFamily="18" charset="0"/>
              </a:rPr>
              <a:t>*in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8A95F5-2679-5D4B-5B40-D852912695E4}"/>
              </a:ext>
            </a:extLst>
          </p:cNvPr>
          <p:cNvSpPr txBox="1"/>
          <p:nvPr/>
        </p:nvSpPr>
        <p:spPr>
          <a:xfrm>
            <a:off x="7068137" y="2609311"/>
            <a:ext cx="4463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a typeface="Times New Roman" panose="02020603050405020304" pitchFamily="18" charset="0"/>
              </a:rPr>
              <a:t>Es gibt viele Schnittmengen mit anderen medizinischen Fachgebieten</a:t>
            </a:r>
            <a:endParaRPr lang="de-AT" sz="1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7B3C90-40AC-97EF-0406-36E6272D6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244" y="6371351"/>
            <a:ext cx="1986756" cy="4205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2A6E472-E3F0-B614-B123-F02EA2299A99}"/>
              </a:ext>
            </a:extLst>
          </p:cNvPr>
          <p:cNvSpPr txBox="1"/>
          <p:nvPr/>
        </p:nvSpPr>
        <p:spPr>
          <a:xfrm>
            <a:off x="7068137" y="3245322"/>
            <a:ext cx="4876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Austausch und Information ist immer wichtig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24603F3-9932-DE0F-9F90-87900C32ED39}"/>
              </a:ext>
            </a:extLst>
          </p:cNvPr>
          <p:cNvSpPr txBox="1"/>
          <p:nvPr/>
        </p:nvSpPr>
        <p:spPr>
          <a:xfrm>
            <a:off x="7296739" y="3984870"/>
            <a:ext cx="3133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2400" dirty="0">
                <a:solidFill>
                  <a:srgbClr val="FFCC00"/>
                </a:solidFill>
                <a:effectLst/>
                <a:latin typeface="Dreaming Outloud Script Pro" panose="03050502040304050704" pitchFamily="66" charset="0"/>
                <a:ea typeface="Times New Roman" panose="02020603050405020304" pitchFamily="18" charset="0"/>
                <a:cs typeface="Dreaming Outloud Script Pro" panose="03050502040304050704" pitchFamily="66" charset="0"/>
              </a:rPr>
              <a:t>In diesem Sinne…</a:t>
            </a:r>
            <a:endParaRPr lang="de-AT" sz="2400" dirty="0">
              <a:solidFill>
                <a:srgbClr val="FFCC00"/>
              </a:solidFill>
              <a:effectLst/>
              <a:latin typeface="Dreaming Outloud Script Pro" panose="03050502040304050704" pitchFamily="66" charset="0"/>
              <a:ea typeface="Times New Roman" panose="02020603050405020304" pitchFamily="18" charset="0"/>
              <a:cs typeface="Dreaming Outloud Script Pro" panose="03050502040304050704" pitchFamily="66" charset="0"/>
            </a:endParaRPr>
          </a:p>
        </p:txBody>
      </p: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F302626A-95DB-6A25-0F82-E190D60BE850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7AB2973-3EB1-2787-D8C6-D5B8CBC6E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4B60DB7-36EB-0F11-37EC-187DB176B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27214EB-AF7E-1614-36EF-AC615F4CA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5" y="3692561"/>
            <a:ext cx="6886575" cy="304275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617E42D-427E-731F-E6A9-B7966C397C0E}"/>
              </a:ext>
            </a:extLst>
          </p:cNvPr>
          <p:cNvSpPr txBox="1"/>
          <p:nvPr/>
        </p:nvSpPr>
        <p:spPr>
          <a:xfrm>
            <a:off x="3216172" y="5124222"/>
            <a:ext cx="3079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dirty="0">
                <a:solidFill>
                  <a:schemeClr val="accent1">
                    <a:lumMod val="50000"/>
                  </a:schemeClr>
                </a:solidFill>
                <a:latin typeface="Forte Forward" pitchFamily="2" charset="0"/>
                <a:cs typeface="Forte Forward" pitchFamily="2" charset="0"/>
              </a:rPr>
              <a:t>Gesundheit</a:t>
            </a:r>
          </a:p>
        </p:txBody>
      </p:sp>
    </p:spTree>
    <p:extLst>
      <p:ext uri="{BB962C8B-B14F-4D97-AF65-F5344CB8AC3E}">
        <p14:creationId xmlns:p14="http://schemas.microsoft.com/office/powerpoint/2010/main" val="8083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6893ACA5-ED21-7BBE-998D-0145DBAE7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694" y="3567227"/>
            <a:ext cx="2825306" cy="4572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199C33E5-3F4D-3D6D-18E3-4FBB7F6A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25" y="6371351"/>
            <a:ext cx="1986756" cy="4206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A8E2821-2B45-6FD5-7ED6-3A56F1723213}"/>
              </a:ext>
            </a:extLst>
          </p:cNvPr>
          <p:cNvSpPr txBox="1"/>
          <p:nvPr/>
        </p:nvSpPr>
        <p:spPr>
          <a:xfrm>
            <a:off x="6393207" y="3431644"/>
            <a:ext cx="4895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2400" dirty="0">
                <a:solidFill>
                  <a:srgbClr val="FFCC00"/>
                </a:solidFill>
                <a:effectLst/>
                <a:latin typeface="Dreaming Outloud Script Pro" panose="03050502040304050704" pitchFamily="66" charset="0"/>
                <a:ea typeface="Times New Roman" panose="02020603050405020304" pitchFamily="18" charset="0"/>
                <a:cs typeface="Dreaming Outloud Script Pro" panose="03050502040304050704" pitchFamily="66" charset="0"/>
              </a:rPr>
              <a:t>Auf eine gute Zusammenarbeit</a:t>
            </a:r>
            <a:endParaRPr lang="de-AT" sz="2400" dirty="0">
              <a:solidFill>
                <a:srgbClr val="FFCC00"/>
              </a:solidFill>
              <a:effectLst/>
              <a:latin typeface="Dreaming Outloud Script Pro" panose="03050502040304050704" pitchFamily="66" charset="0"/>
              <a:ea typeface="Times New Roman" panose="02020603050405020304" pitchFamily="18" charset="0"/>
              <a:cs typeface="Dreaming Outloud Script Pro" panose="03050502040304050704" pitchFamily="66" charset="0"/>
            </a:endParaRPr>
          </a:p>
        </p:txBody>
      </p:sp>
      <p:sp>
        <p:nvSpPr>
          <p:cNvPr id="5" name="Rechteck 4" descr="Akzentblock links">
            <a:extLst>
              <a:ext uri="{FF2B5EF4-FFF2-40B4-BE49-F238E27FC236}">
                <a16:creationId xmlns:a16="http://schemas.microsoft.com/office/drawing/2014/main" id="{E7906CC4-0F25-FDD3-C0A0-FECBB0BE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41132" y="395192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AC368622-3CCA-F54B-7CE8-0693E276D17F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B58779-A7C8-829B-DFBB-4D81AD12E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8CEAB17-7A15-4A7F-1A95-6B632540C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632ED16-22DF-8B29-4146-A0DEDFEA3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36" y="1334124"/>
            <a:ext cx="5251065" cy="38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DDD7952E-C32A-DC91-90FE-94E16B1894E6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3F0D3-C53F-D2DB-7461-3F01DAA80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7" y="-30720"/>
            <a:ext cx="6096001" cy="6417695"/>
          </a:xfrm>
          <a:prstGeom prst="rect">
            <a:avLst/>
          </a:prstGeom>
        </p:spPr>
      </p:pic>
      <p:sp>
        <p:nvSpPr>
          <p:cNvPr id="20" name="Rechteck 19" descr="Akzentbloc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z="4000" spc="-300" dirty="0"/>
              <a:t>Themen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de-DE" dirty="0"/>
              <a:t>Überblick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758B1B5-71C2-6EB9-92C5-5AB90E18DD25}"/>
              </a:ext>
            </a:extLst>
          </p:cNvPr>
          <p:cNvSpPr txBox="1"/>
          <p:nvPr/>
        </p:nvSpPr>
        <p:spPr>
          <a:xfrm>
            <a:off x="507900" y="393726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cs typeface="Times New Roman" panose="02020603050405020304" pitchFamily="18" charset="0"/>
              </a:rPr>
              <a:t>Gesetzliche Grundlagen</a:t>
            </a:r>
            <a:endParaRPr lang="de-AT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8A5529B-CCDD-8755-67E0-F3BBD872C51B}"/>
              </a:ext>
            </a:extLst>
          </p:cNvPr>
          <p:cNvSpPr txBox="1"/>
          <p:nvPr/>
        </p:nvSpPr>
        <p:spPr>
          <a:xfrm>
            <a:off x="507900" y="49955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 err="1">
                <a:ea typeface="Times New Roman" panose="02020603050405020304" pitchFamily="18" charset="0"/>
              </a:rPr>
              <a:t>Good</a:t>
            </a:r>
            <a:r>
              <a:rPr lang="de-DE" sz="1400" dirty="0"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a typeface="Times New Roman" panose="02020603050405020304" pitchFamily="18" charset="0"/>
              </a:rPr>
              <a:t>to</a:t>
            </a:r>
            <a:r>
              <a:rPr lang="de-DE" sz="1400" dirty="0"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a typeface="Times New Roman" panose="02020603050405020304" pitchFamily="18" charset="0"/>
              </a:rPr>
              <a:t>know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F2407F-2740-24BB-E7CF-BCA57B751D0B}"/>
              </a:ext>
            </a:extLst>
          </p:cNvPr>
          <p:cNvSpPr txBox="1"/>
          <p:nvPr/>
        </p:nvSpPr>
        <p:spPr>
          <a:xfrm>
            <a:off x="507900" y="464134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Aufgaben und </a:t>
            </a:r>
            <a:r>
              <a:rPr lang="de-DE" sz="1400" dirty="0" err="1">
                <a:effectLst/>
                <a:ea typeface="Times New Roman" panose="02020603050405020304" pitchFamily="18" charset="0"/>
              </a:rPr>
              <a:t>ToDo‘s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FCFC657-74C4-88B7-8C7F-FF3D22EEB23F}"/>
              </a:ext>
            </a:extLst>
          </p:cNvPr>
          <p:cNvSpPr txBox="1"/>
          <p:nvPr/>
        </p:nvSpPr>
        <p:spPr>
          <a:xfrm>
            <a:off x="507900" y="358714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Zur Geschichte</a:t>
            </a:r>
            <a:endParaRPr lang="de-AT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4A84C28-6DF4-70BC-BA20-D0BDE4C57860}"/>
              </a:ext>
            </a:extLst>
          </p:cNvPr>
          <p:cNvSpPr txBox="1"/>
          <p:nvPr/>
        </p:nvSpPr>
        <p:spPr>
          <a:xfrm>
            <a:off x="507900" y="5349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a typeface="Times New Roman" panose="02020603050405020304" pitchFamily="18" charset="0"/>
              </a:rPr>
              <a:t>Take </a:t>
            </a:r>
            <a:r>
              <a:rPr lang="de-DE" sz="1400" dirty="0" err="1">
                <a:ea typeface="Times New Roman" panose="02020603050405020304" pitchFamily="18" charset="0"/>
              </a:rPr>
              <a:t>home</a:t>
            </a:r>
            <a:endParaRPr lang="de-DE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BEB64A8-C221-D136-75DC-961E5BC02D6B}"/>
              </a:ext>
            </a:extLst>
          </p:cNvPr>
          <p:cNvSpPr txBox="1"/>
          <p:nvPr/>
        </p:nvSpPr>
        <p:spPr>
          <a:xfrm>
            <a:off x="507900" y="428717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Berufsbild aktuell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199C33E5-3F4D-3D6D-18E3-4FBB7F6A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25" y="6388287"/>
            <a:ext cx="1986756" cy="4037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E1C68FA-3955-56E2-8921-6E7C525CD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7C682E2-62C5-D357-1697-42B14435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3" grpId="0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2C562B2-0DE2-7167-EACD-1E4A9B89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5" y="3614725"/>
            <a:ext cx="3571875" cy="371475"/>
          </a:xfrm>
          <a:prstGeom prst="rect">
            <a:avLst/>
          </a:prstGeom>
        </p:spPr>
      </p:pic>
      <p:sp>
        <p:nvSpPr>
          <p:cNvPr id="40" name="Title 2">
            <a:extLst>
              <a:ext uri="{FF2B5EF4-FFF2-40B4-BE49-F238E27FC236}">
                <a16:creationId xmlns:a16="http://schemas.microsoft.com/office/drawing/2014/main" id="{9990DE89-3F98-1288-C014-9D5D1B27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729" y="656877"/>
            <a:ext cx="4133366" cy="821331"/>
          </a:xfrm>
        </p:spPr>
        <p:txBody>
          <a:bodyPr/>
          <a:lstStyle/>
          <a:p>
            <a:r>
              <a:rPr lang="en-US" sz="2800" dirty="0"/>
              <a:t>Die  </a:t>
            </a:r>
            <a:r>
              <a:rPr lang="en-US" sz="2800" dirty="0" err="1"/>
              <a:t>Geschichte</a:t>
            </a:r>
            <a:r>
              <a:rPr lang="en-US" sz="2800" dirty="0"/>
              <a:t>  der  Arbeitsmedizin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D998000-F6C8-A6F3-845D-D058870158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87618" y="1314525"/>
            <a:ext cx="3064212" cy="557492"/>
          </a:xfrm>
        </p:spPr>
        <p:txBody>
          <a:bodyPr/>
          <a:lstStyle/>
          <a:p>
            <a:r>
              <a:rPr lang="en-US" dirty="0" err="1"/>
              <a:t>Ausschnitt</a:t>
            </a:r>
            <a:endParaRPr lang="en-US" dirty="0"/>
          </a:p>
          <a:p>
            <a:endParaRPr lang="en-US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EDC514DA-76C0-DC6B-2820-D8680337A40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noProof="0"/>
              <a:t>Fußzeile hinzufügen</a:t>
            </a:r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Large image</a:t>
            </a:r>
          </a:p>
        </p:txBody>
      </p:sp>
      <p:sp>
        <p:nvSpPr>
          <p:cNvPr id="10" name="Rechteck 9" descr="Akzentblock">
            <a:extLst>
              <a:ext uri="{FF2B5EF4-FFF2-40B4-BE49-F238E27FC236}">
                <a16:creationId xmlns:a16="http://schemas.microsoft.com/office/drawing/2014/main" id="{0A31B6A2-FC5B-209E-CDD9-58B7FB14B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9731" y="598064"/>
            <a:ext cx="1402099" cy="116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D4510E8-75A9-46B8-4A4E-62738A97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25" y="6388287"/>
            <a:ext cx="1986756" cy="403716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989235DC-80D4-3DCC-3C8F-3E7E18C12A4B}"/>
              </a:ext>
            </a:extLst>
          </p:cNvPr>
          <p:cNvSpPr txBox="1"/>
          <p:nvPr/>
        </p:nvSpPr>
        <p:spPr>
          <a:xfrm>
            <a:off x="6546991" y="2531596"/>
            <a:ext cx="4522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dirty="0">
                <a:cs typeface="Times New Roman" panose="02020603050405020304" pitchFamily="18" charset="0"/>
              </a:rPr>
              <a:t>1500 Jahre vor Christus – Papyrus Ebers - Staublungenerkrankung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20C739F-7B9A-1047-457B-0469C9D4F497}"/>
              </a:ext>
            </a:extLst>
          </p:cNvPr>
          <p:cNvSpPr txBox="1"/>
          <p:nvPr/>
        </p:nvSpPr>
        <p:spPr>
          <a:xfrm>
            <a:off x="6546991" y="3109494"/>
            <a:ext cx="429767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Paracelsus (1493-1541)</a:t>
            </a:r>
            <a:r>
              <a:rPr lang="de-DE" sz="1400" dirty="0">
                <a:ea typeface="Times New Roman" panose="02020603050405020304" pitchFamily="18" charset="0"/>
              </a:rPr>
              <a:t> u.a. </a:t>
            </a:r>
            <a:r>
              <a:rPr lang="de-DE" sz="1400" dirty="0">
                <a:effectLst/>
                <a:ea typeface="Times New Roman" panose="02020603050405020304" pitchFamily="18" charset="0"/>
              </a:rPr>
              <a:t>Bergarbeiter, Arsen, Blei- Quecksilbervergiftungen</a:t>
            </a:r>
            <a:endParaRPr lang="de-AT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7398360-0DC0-0BBF-919E-49401CB524F8}"/>
              </a:ext>
            </a:extLst>
          </p:cNvPr>
          <p:cNvSpPr txBox="1"/>
          <p:nvPr/>
        </p:nvSpPr>
        <p:spPr>
          <a:xfrm>
            <a:off x="6546991" y="3689025"/>
            <a:ext cx="35726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Österreich – Industriegebiete Oberösterreich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E4B3BEE-4F50-672E-D4CE-52A1FEF342A5}"/>
              </a:ext>
            </a:extLst>
          </p:cNvPr>
          <p:cNvSpPr txBox="1"/>
          <p:nvPr/>
        </p:nvSpPr>
        <p:spPr>
          <a:xfrm>
            <a:off x="6546991" y="4053113"/>
            <a:ext cx="34651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Historisch: Aufzeigen von gesundheitlich relevanten Belastungen, Messen, Testen u.a.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DBD5B3-7F3E-3F6D-A6EA-FDC2E118E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18" y="6359919"/>
            <a:ext cx="5664000" cy="432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29B21B8-A0D8-C400-415A-F008DE97AA43}"/>
              </a:ext>
            </a:extLst>
          </p:cNvPr>
          <p:cNvSpPr txBox="1"/>
          <p:nvPr/>
        </p:nvSpPr>
        <p:spPr>
          <a:xfrm>
            <a:off x="6516812" y="4842984"/>
            <a:ext cx="35726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Heute: aktuelle Bedeutung der Prävention!</a:t>
            </a:r>
          </a:p>
          <a:p>
            <a:pPr lvl="0"/>
            <a:r>
              <a:rPr lang="de-DE" sz="1400" dirty="0">
                <a:ea typeface="Times New Roman" panose="02020603050405020304" pitchFamily="18" charset="0"/>
              </a:rPr>
              <a:t>Thema: „Gesund erhalten, gesund bleiben“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A167A34-404D-8E66-1723-6B72762EEEF8}"/>
              </a:ext>
            </a:extLst>
          </p:cNvPr>
          <p:cNvSpPr txBox="1"/>
          <p:nvPr/>
        </p:nvSpPr>
        <p:spPr>
          <a:xfrm>
            <a:off x="6516811" y="5420882"/>
            <a:ext cx="35726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Aktuelle Gesundheitsbegriffe als Basis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9A2DB40-56CC-C530-EF61-38AC9F1CD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469651" cy="349553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AE74EB5-74EA-CA08-714F-15D60B145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818" y="2922483"/>
            <a:ext cx="5469652" cy="3408917"/>
          </a:xfrm>
          <a:prstGeom prst="rect">
            <a:avLst/>
          </a:prstGeom>
        </p:spPr>
      </p:pic>
      <p:sp>
        <p:nvSpPr>
          <p:cNvPr id="26" name="Foliennummernplatzhalter 4">
            <a:extLst>
              <a:ext uri="{FF2B5EF4-FFF2-40B4-BE49-F238E27FC236}">
                <a16:creationId xmlns:a16="http://schemas.microsoft.com/office/drawing/2014/main" id="{6790EDA2-C37F-EF9E-9314-C02A08C43C56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42874E8-F70E-34AB-14EE-847118720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245102F-7699-F9AA-11A5-1CDF3E092E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7" grpId="0" animBg="1"/>
      <p:bldP spid="29" grpId="0"/>
      <p:bldP spid="12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10" y="-59770"/>
            <a:ext cx="4988176" cy="709858"/>
          </a:xfrm>
        </p:spPr>
        <p:txBody>
          <a:bodyPr rtlCol="0"/>
          <a:lstStyle/>
          <a:p>
            <a:pPr rtl="0"/>
            <a:r>
              <a:rPr lang="de-DE" sz="3600" dirty="0"/>
              <a:t>Gesundheitsbegriffe aktuell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3509" y="622050"/>
            <a:ext cx="4968014" cy="709858"/>
          </a:xfrm>
        </p:spPr>
        <p:txBody>
          <a:bodyPr rtlCol="0"/>
          <a:lstStyle/>
          <a:p>
            <a:pPr rtl="0"/>
            <a:r>
              <a:rPr lang="de-DE" dirty="0"/>
              <a:t>von Abwesenheit einer Krankheit bis zu Wohlbefinden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8871B36-DABB-FE15-A854-4385E9E03818}"/>
              </a:ext>
            </a:extLst>
          </p:cNvPr>
          <p:cNvSpPr txBox="1"/>
          <p:nvPr/>
        </p:nvSpPr>
        <p:spPr>
          <a:xfrm>
            <a:off x="5697562" y="1109913"/>
            <a:ext cx="3008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dirty="0">
                <a:cs typeface="Times New Roman" panose="02020603050405020304" pitchFamily="18" charset="0"/>
              </a:rPr>
              <a:t>Gesundheit ist nicht nur Abwesenheit von Krankheit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7B3C90-40AC-97EF-0406-36E6272D6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244" y="6371351"/>
            <a:ext cx="1986756" cy="4205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7DD4B6F5-3CD5-EF38-EE8A-6D1D112CEC49}"/>
                  </a:ext>
                </a:extLst>
              </p14:cNvPr>
              <p14:cNvContentPartPr/>
              <p14:nvPr/>
            </p14:nvContentPartPr>
            <p14:xfrm>
              <a:off x="10704564" y="898269"/>
              <a:ext cx="35640" cy="10404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7DD4B6F5-3CD5-EF38-EE8A-6D1D112CEC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95472" y="889269"/>
                <a:ext cx="53460" cy="12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A6A979C-6055-1E51-5D54-469A24F74219}"/>
              </a:ext>
            </a:extLst>
          </p:cNvPr>
          <p:cNvGrpSpPr/>
          <p:nvPr/>
        </p:nvGrpSpPr>
        <p:grpSpPr>
          <a:xfrm>
            <a:off x="10320804" y="994389"/>
            <a:ext cx="775080" cy="905760"/>
            <a:chOff x="6921465" y="1629450"/>
            <a:chExt cx="775080" cy="90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94AF0309-AE16-15E0-EE8B-C7272AD9D01C}"/>
                    </a:ext>
                  </a:extLst>
                </p14:cNvPr>
                <p14:cNvContentPartPr/>
                <p14:nvPr/>
              </p14:nvContentPartPr>
              <p14:xfrm>
                <a:off x="6921465" y="1629450"/>
                <a:ext cx="775080" cy="90576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A549D8EC-5B15-1D31-BF1B-30EAC0B1E89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12825" y="1620450"/>
                  <a:ext cx="792720" cy="9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52C8F98C-7396-3A0D-55F3-7390E0DD9215}"/>
                    </a:ext>
                  </a:extLst>
                </p14:cNvPr>
                <p14:cNvContentPartPr/>
                <p14:nvPr/>
              </p14:nvContentPartPr>
              <p14:xfrm>
                <a:off x="7286145" y="2161890"/>
                <a:ext cx="360" cy="36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2F5D64E1-2D5B-879A-A30F-42533217AE4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77145" y="21528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B6ECF8A-9746-9B58-A895-F096918D983A}"/>
              </a:ext>
            </a:extLst>
          </p:cNvPr>
          <p:cNvGrpSpPr/>
          <p:nvPr/>
        </p:nvGrpSpPr>
        <p:grpSpPr>
          <a:xfrm>
            <a:off x="11114244" y="860109"/>
            <a:ext cx="365400" cy="429120"/>
            <a:chOff x="7714905" y="1495170"/>
            <a:chExt cx="365400" cy="42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EB4D7FC2-7FAD-3EF2-5B9D-4706A97A00D4}"/>
                    </a:ext>
                  </a:extLst>
                </p14:cNvPr>
                <p14:cNvContentPartPr/>
                <p14:nvPr/>
              </p14:nvContentPartPr>
              <p14:xfrm>
                <a:off x="7714905" y="1665090"/>
                <a:ext cx="228960" cy="25920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4D61CC98-146F-B82E-675E-CD54D782E40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705905" y="1656090"/>
                  <a:ext cx="2466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7F6C8ECC-87BC-367A-5043-C1D334ECBE68}"/>
                    </a:ext>
                  </a:extLst>
                </p14:cNvPr>
                <p14:cNvContentPartPr/>
                <p14:nvPr/>
              </p14:nvContentPartPr>
              <p14:xfrm>
                <a:off x="7948185" y="1495170"/>
                <a:ext cx="128160" cy="17712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62153BA0-7AAA-DF3D-2B15-C85894BEA87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939185" y="1486170"/>
                  <a:ext cx="1458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FD3D82C0-B132-E566-2A0E-8318181A66AA}"/>
                    </a:ext>
                  </a:extLst>
                </p14:cNvPr>
                <p14:cNvContentPartPr/>
                <p14:nvPr/>
              </p14:nvContentPartPr>
              <p14:xfrm>
                <a:off x="7962585" y="1574370"/>
                <a:ext cx="117720" cy="64080"/>
              </p14:xfrm>
            </p:contentPart>
          </mc:Choice>
          <mc:Fallback xmlns="">
            <p:pic>
              <p:nvPicPr>
                <p:cNvPr id="58" name="Freihand 57">
                  <a:extLst>
                    <a:ext uri="{FF2B5EF4-FFF2-40B4-BE49-F238E27FC236}">
                      <a16:creationId xmlns:a16="http://schemas.microsoft.com/office/drawing/2014/main" id="{D7835BD3-8E1C-8F16-8BA9-D8F9D2B1DFA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953585" y="1565370"/>
                  <a:ext cx="1353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48D2B39C-B277-3177-2CBF-D7E92882248E}"/>
                    </a:ext>
                  </a:extLst>
                </p14:cNvPr>
                <p14:cNvContentPartPr/>
                <p14:nvPr/>
              </p14:nvContentPartPr>
              <p14:xfrm>
                <a:off x="7991025" y="1647450"/>
                <a:ext cx="70560" cy="36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A25036A1-A2A2-A888-5A36-358C67F92C6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82385" y="1638450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015C9CDE-FAD1-6A9B-D35C-A7D2C280F44F}"/>
                    </a:ext>
                  </a:extLst>
                </p14:cNvPr>
                <p14:cNvContentPartPr/>
                <p14:nvPr/>
              </p14:nvContentPartPr>
              <p14:xfrm>
                <a:off x="7971945" y="1666530"/>
                <a:ext cx="75960" cy="9684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D206C453-E93B-7DD6-DADA-6C99CC9852C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62945" y="1657530"/>
                  <a:ext cx="93600" cy="11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29B656D-97EC-2EAA-8C90-4DDA385C5EAE}"/>
              </a:ext>
            </a:extLst>
          </p:cNvPr>
          <p:cNvGrpSpPr/>
          <p:nvPr/>
        </p:nvGrpSpPr>
        <p:grpSpPr>
          <a:xfrm>
            <a:off x="10019124" y="888549"/>
            <a:ext cx="390600" cy="419760"/>
            <a:chOff x="6619785" y="1523610"/>
            <a:chExt cx="390600" cy="41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A7685FE0-C673-D87D-FF8A-CB4718F5373A}"/>
                    </a:ext>
                  </a:extLst>
                </p14:cNvPr>
                <p14:cNvContentPartPr/>
                <p14:nvPr/>
              </p14:nvContentPartPr>
              <p14:xfrm>
                <a:off x="6751545" y="1687050"/>
                <a:ext cx="258840" cy="25632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61E582A4-6518-CA3F-5424-F880F4496FD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42545" y="1678050"/>
                  <a:ext cx="276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D6A5E730-80CA-5A11-6C41-C4D64A2DC2EE}"/>
                    </a:ext>
                  </a:extLst>
                </p14:cNvPr>
                <p14:cNvContentPartPr/>
                <p14:nvPr/>
              </p14:nvContentPartPr>
              <p14:xfrm>
                <a:off x="6705105" y="1523610"/>
                <a:ext cx="64440" cy="16884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2C4328A3-1A5A-680C-EF28-2CE30AAF6C5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96105" y="1514610"/>
                  <a:ext cx="820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1D4E51DA-220B-4C91-AEBB-30C51EE34B5F}"/>
                    </a:ext>
                  </a:extLst>
                </p14:cNvPr>
                <p14:cNvContentPartPr/>
                <p14:nvPr/>
              </p14:nvContentPartPr>
              <p14:xfrm>
                <a:off x="6644985" y="1581210"/>
                <a:ext cx="79560" cy="7632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D31908F0-CF97-615D-B9C8-EE51600EC3B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36345" y="1572210"/>
                  <a:ext cx="972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F2049437-4E58-2188-7D93-77EECEDDC39A}"/>
                    </a:ext>
                  </a:extLst>
                </p14:cNvPr>
                <p14:cNvContentPartPr/>
                <p14:nvPr/>
              </p14:nvContentPartPr>
              <p14:xfrm>
                <a:off x="6619785" y="1665810"/>
                <a:ext cx="133560" cy="684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BC8152AD-A381-EB7B-F032-E3299EE5365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611145" y="1657170"/>
                  <a:ext cx="1512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A09503C7-3723-EF87-5269-4CEA77B1993F}"/>
                    </a:ext>
                  </a:extLst>
                </p14:cNvPr>
                <p14:cNvContentPartPr/>
                <p14:nvPr/>
              </p14:nvContentPartPr>
              <p14:xfrm>
                <a:off x="6630225" y="1704690"/>
                <a:ext cx="151560" cy="3060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AFDA219C-F95B-D958-153B-1FA02F41B5F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621225" y="1695690"/>
                  <a:ext cx="1692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EE742F54-0579-CAC8-6073-D6E08C215BFA}"/>
                    </a:ext>
                  </a:extLst>
                </p14:cNvPr>
                <p14:cNvContentPartPr/>
                <p14:nvPr/>
              </p14:nvContentPartPr>
              <p14:xfrm>
                <a:off x="6781425" y="1545210"/>
                <a:ext cx="10440" cy="12168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791EB2D9-DC35-8B3B-B45B-C623028E4FC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72425" y="1536210"/>
                  <a:ext cx="28080" cy="13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CF75E907-D409-C5F4-83CA-CCEDF7353ADD}"/>
                  </a:ext>
                </a:extLst>
              </p14:cNvPr>
              <p14:cNvContentPartPr/>
              <p14:nvPr/>
            </p14:nvContentPartPr>
            <p14:xfrm>
              <a:off x="10770804" y="1871709"/>
              <a:ext cx="895680" cy="57816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CF75E907-D409-C5F4-83CA-CCEDF7353AD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761804" y="1862709"/>
                <a:ext cx="913320" cy="5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3F45BCC4-8B3B-6E5E-BB7D-E8E5EF88A18B}"/>
                  </a:ext>
                </a:extLst>
              </p14:cNvPr>
              <p14:cNvContentPartPr/>
              <p14:nvPr/>
            </p14:nvContentPartPr>
            <p14:xfrm>
              <a:off x="9773244" y="1840980"/>
              <a:ext cx="720720" cy="55584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3F45BCC4-8B3B-6E5E-BB7D-E8E5EF88A18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764244" y="1831980"/>
                <a:ext cx="738360" cy="57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19AD2341-9BD0-AAB8-74FA-4FB0C1675E31}"/>
              </a:ext>
            </a:extLst>
          </p:cNvPr>
          <p:cNvGrpSpPr/>
          <p:nvPr/>
        </p:nvGrpSpPr>
        <p:grpSpPr>
          <a:xfrm>
            <a:off x="10493964" y="386349"/>
            <a:ext cx="474480" cy="498600"/>
            <a:chOff x="7094625" y="1021410"/>
            <a:chExt cx="474480" cy="4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AC61AAEA-17C8-989A-2E8E-ADA793BDB502}"/>
                    </a:ext>
                  </a:extLst>
                </p14:cNvPr>
                <p14:cNvContentPartPr/>
                <p14:nvPr/>
              </p14:nvContentPartPr>
              <p14:xfrm>
                <a:off x="7094625" y="1111770"/>
                <a:ext cx="430200" cy="4082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FB11C740-F47B-D18E-BF66-AB40C7EBB84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085625" y="1103130"/>
                  <a:ext cx="44784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2876D091-E7B1-2B61-6B26-129760ADC845}"/>
                    </a:ext>
                  </a:extLst>
                </p14:cNvPr>
                <p14:cNvContentPartPr/>
                <p14:nvPr/>
              </p14:nvContentPartPr>
              <p14:xfrm>
                <a:off x="7181385" y="1323810"/>
                <a:ext cx="360" cy="36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8BC85687-43A3-1F36-06D7-599B86FD175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72385" y="131481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DA5AE9BE-EA38-8E87-E953-1A5D882B894E}"/>
                    </a:ext>
                  </a:extLst>
                </p14:cNvPr>
                <p14:cNvContentPartPr/>
                <p14:nvPr/>
              </p14:nvContentPartPr>
              <p14:xfrm>
                <a:off x="7390905" y="1333170"/>
                <a:ext cx="360" cy="36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00EAE4DD-FC7A-99DA-527A-EC98A69833C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81905" y="13241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EDC846A7-ECCD-F231-75DB-F7DE6E7069F1}"/>
                    </a:ext>
                  </a:extLst>
                </p14:cNvPr>
                <p14:cNvContentPartPr/>
                <p14:nvPr/>
              </p14:nvContentPartPr>
              <p14:xfrm>
                <a:off x="7314945" y="1333170"/>
                <a:ext cx="360" cy="2628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5D2939C3-6A1A-BA8F-B694-F3DDDE92495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305945" y="1324170"/>
                  <a:ext cx="18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7858875C-AFE1-F9CC-9C3D-E123A86B3619}"/>
                    </a:ext>
                  </a:extLst>
                </p14:cNvPr>
                <p14:cNvContentPartPr/>
                <p14:nvPr/>
              </p14:nvContentPartPr>
              <p14:xfrm>
                <a:off x="7210185" y="1370610"/>
                <a:ext cx="201960" cy="6984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84623812-3453-8A91-5BB7-F79358A2943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201185" y="1361610"/>
                  <a:ext cx="2196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CFBC10F2-581E-3878-D48A-AE70111F07C1}"/>
                    </a:ext>
                  </a:extLst>
                </p14:cNvPr>
                <p14:cNvContentPartPr/>
                <p14:nvPr/>
              </p14:nvContentPartPr>
              <p14:xfrm>
                <a:off x="7114785" y="1021410"/>
                <a:ext cx="454320" cy="20160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44C7CC30-1B0E-9F65-C2EB-96002C1E68D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105785" y="1012770"/>
                  <a:ext cx="471960" cy="21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07D3DA59-9A78-1732-4888-FD5AEA3D1F57}"/>
              </a:ext>
            </a:extLst>
          </p:cNvPr>
          <p:cNvGrpSpPr/>
          <p:nvPr/>
        </p:nvGrpSpPr>
        <p:grpSpPr>
          <a:xfrm rot="2440415">
            <a:off x="10010664" y="1695783"/>
            <a:ext cx="583560" cy="660240"/>
            <a:chOff x="4804665" y="3362130"/>
            <a:chExt cx="583560" cy="66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A07C8FD2-936A-9DCF-A115-B7C3C406A866}"/>
                    </a:ext>
                  </a:extLst>
                </p14:cNvPr>
                <p14:cNvContentPartPr/>
                <p14:nvPr/>
              </p14:nvContentPartPr>
              <p14:xfrm>
                <a:off x="4804665" y="3362130"/>
                <a:ext cx="583560" cy="66024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0327CBA8-54DA-1A57-E3DD-398145718AC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84505" y="3341610"/>
                  <a:ext cx="624600" cy="70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B13937FC-6975-D27A-A9DA-B2F12D4B71D7}"/>
                    </a:ext>
                  </a:extLst>
                </p14:cNvPr>
                <p14:cNvContentPartPr/>
                <p14:nvPr/>
              </p14:nvContentPartPr>
              <p14:xfrm>
                <a:off x="4924185" y="3447810"/>
                <a:ext cx="415440" cy="43272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53038C56-17F9-BF12-DB49-87DB977B46E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03665" y="3427290"/>
                  <a:ext cx="456480" cy="473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7" name="Textfeld 56">
            <a:extLst>
              <a:ext uri="{FF2B5EF4-FFF2-40B4-BE49-F238E27FC236}">
                <a16:creationId xmlns:a16="http://schemas.microsoft.com/office/drawing/2014/main" id="{2694C18A-C6E6-1DDC-5983-9BB69DBDA8A1}"/>
              </a:ext>
            </a:extLst>
          </p:cNvPr>
          <p:cNvSpPr txBox="1"/>
          <p:nvPr/>
        </p:nvSpPr>
        <p:spPr>
          <a:xfrm>
            <a:off x="5701678" y="1822661"/>
            <a:ext cx="3593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Gesundheit ist mehr: 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2862B909-E857-D139-DAFC-09C43DFEDB69}"/>
              </a:ext>
            </a:extLst>
          </p:cNvPr>
          <p:cNvSpPr txBox="1"/>
          <p:nvPr/>
        </p:nvSpPr>
        <p:spPr>
          <a:xfrm>
            <a:off x="5705642" y="2142092"/>
            <a:ext cx="2680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Salutogenese (Antonovsky 1970)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A75B578F-D22E-C748-EE8E-2E5BF11151DA}"/>
              </a:ext>
            </a:extLst>
          </p:cNvPr>
          <p:cNvSpPr txBox="1"/>
          <p:nvPr/>
        </p:nvSpPr>
        <p:spPr>
          <a:xfrm>
            <a:off x="7496720" y="1340817"/>
            <a:ext cx="1536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Pathogenese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CAD2CBEA-4303-6637-DBAA-B28AEF9ED310}"/>
              </a:ext>
            </a:extLst>
          </p:cNvPr>
          <p:cNvSpPr txBox="1"/>
          <p:nvPr/>
        </p:nvSpPr>
        <p:spPr>
          <a:xfrm>
            <a:off x="5705642" y="2457633"/>
            <a:ext cx="1194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Kohärenz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AEEA80D3-7C2F-DC7E-48C5-6EDC2145B015}"/>
              </a:ext>
            </a:extLst>
          </p:cNvPr>
          <p:cNvSpPr txBox="1"/>
          <p:nvPr/>
        </p:nvSpPr>
        <p:spPr>
          <a:xfrm>
            <a:off x="6679709" y="2465517"/>
            <a:ext cx="2109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Dinge verstehen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EF007EC5-56E2-6AF2-0E5F-ABB94EED5A7C}"/>
              </a:ext>
            </a:extLst>
          </p:cNvPr>
          <p:cNvSpPr txBox="1"/>
          <p:nvPr/>
        </p:nvSpPr>
        <p:spPr>
          <a:xfrm>
            <a:off x="6692136" y="2727938"/>
            <a:ext cx="1997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mitgestalten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2B5431AB-F64C-083A-B676-EE9507200C10}"/>
              </a:ext>
            </a:extLst>
          </p:cNvPr>
          <p:cNvSpPr txBox="1"/>
          <p:nvPr/>
        </p:nvSpPr>
        <p:spPr>
          <a:xfrm>
            <a:off x="6679709" y="2980431"/>
            <a:ext cx="1997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Sinnhaftigkeit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6B627D36-3F38-06CF-D56C-BD51DA21311D}"/>
              </a:ext>
            </a:extLst>
          </p:cNvPr>
          <p:cNvSpPr txBox="1"/>
          <p:nvPr/>
        </p:nvSpPr>
        <p:spPr>
          <a:xfrm>
            <a:off x="5722723" y="3418833"/>
            <a:ext cx="1536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Resilienz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B436FE81-F295-260E-4E36-60C035A7B611}"/>
              </a:ext>
            </a:extLst>
          </p:cNvPr>
          <p:cNvSpPr txBox="1"/>
          <p:nvPr/>
        </p:nvSpPr>
        <p:spPr>
          <a:xfrm>
            <a:off x="5722723" y="3776095"/>
            <a:ext cx="1886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Anpassungsfähigkeit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9DE85C20-B68D-45EB-2E4A-036B0C9B4BC6}"/>
              </a:ext>
            </a:extLst>
          </p:cNvPr>
          <p:cNvSpPr txBox="1"/>
          <p:nvPr/>
        </p:nvSpPr>
        <p:spPr>
          <a:xfrm>
            <a:off x="9380521" y="3500499"/>
            <a:ext cx="2400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sz="1400" dirty="0">
                <a:effectLst/>
                <a:ea typeface="Times New Roman" panose="02020603050405020304" pitchFamily="18" charset="0"/>
              </a:rPr>
              <a:t>Gesundheit = multifaktoriell</a:t>
            </a: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9D791936-5742-9540-1C4D-DC6D0CB15FBD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765425" y="4415737"/>
            <a:ext cx="2047875" cy="819150"/>
          </a:xfrm>
          <a:prstGeom prst="rect">
            <a:avLst/>
          </a:prstGeom>
        </p:spPr>
      </p:pic>
      <p:sp>
        <p:nvSpPr>
          <p:cNvPr id="71" name="Textfeld 70">
            <a:extLst>
              <a:ext uri="{FF2B5EF4-FFF2-40B4-BE49-F238E27FC236}">
                <a16:creationId xmlns:a16="http://schemas.microsoft.com/office/drawing/2014/main" id="{8F658ECE-95BD-7DEE-F223-006628E9163F}"/>
              </a:ext>
            </a:extLst>
          </p:cNvPr>
          <p:cNvSpPr txBox="1"/>
          <p:nvPr/>
        </p:nvSpPr>
        <p:spPr>
          <a:xfrm>
            <a:off x="5628755" y="4768953"/>
            <a:ext cx="6037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de-AT" sz="1400" b="1" dirty="0"/>
              <a:t>Ottawa-Charta zur Gesundheitsförderung, 1986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de-AT" sz="1400" dirty="0"/>
              <a:t>Ziel „Gesundheit für alle“ bis zum Jahr 2000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A10AC709-EA6D-A6DF-469F-B332D11B2913}"/>
              </a:ext>
            </a:extLst>
          </p:cNvPr>
          <p:cNvSpPr txBox="1"/>
          <p:nvPr/>
        </p:nvSpPr>
        <p:spPr>
          <a:xfrm>
            <a:off x="5625130" y="5492397"/>
            <a:ext cx="60377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de-AT" sz="1400" dirty="0"/>
              <a:t>Um ein umfassendes körperliches, seelisches und soziales Wohlbefinden zu erlangen, ist es notwendig, dass sowohl einzelne als auch Gruppen ihre </a:t>
            </a:r>
            <a:r>
              <a:rPr lang="de-AT" sz="1400" dirty="0">
                <a:solidFill>
                  <a:schemeClr val="tx2">
                    <a:lumMod val="75000"/>
                  </a:schemeClr>
                </a:solidFill>
              </a:rPr>
              <a:t>Bedürfnisse befriedigen, ihre Wünsche und Hoffnungen wahrnehmen und verwirklichen sowie ihre Umwelt meistern bzw. verändern</a:t>
            </a:r>
            <a:r>
              <a:rPr lang="de-AT" sz="1400" dirty="0"/>
              <a:t> können.</a:t>
            </a:r>
            <a:br>
              <a:rPr lang="de-AT" sz="1400" dirty="0"/>
            </a:br>
            <a:r>
              <a:rPr lang="de-AT" sz="1400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6A730A4D-2F1B-6E5C-C6AF-7714D61E026F}"/>
                  </a:ext>
                </a:extLst>
              </p14:cNvPr>
              <p14:cNvContentPartPr/>
              <p14:nvPr/>
            </p14:nvContentPartPr>
            <p14:xfrm>
              <a:off x="6281131" y="5600165"/>
              <a:ext cx="4792430" cy="68940"/>
            </p14:xfrm>
          </p:contentPart>
        </mc:Choice>
        <mc:Fallback xmlns=""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6A730A4D-2F1B-6E5C-C6AF-7714D61E026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227109" y="5490154"/>
                <a:ext cx="4900113" cy="288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60A649E3-9EC6-2953-5B5F-B188A1191479}"/>
                  </a:ext>
                </a:extLst>
              </p14:cNvPr>
              <p14:cNvContentPartPr/>
              <p14:nvPr/>
            </p14:nvContentPartPr>
            <p14:xfrm>
              <a:off x="5708614" y="6080217"/>
              <a:ext cx="5215550" cy="75027"/>
            </p14:xfrm>
          </p:contentPart>
        </mc:Choice>
        <mc:Fallback xmlns=""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60A649E3-9EC6-2953-5B5F-B188A119147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654593" y="5969883"/>
                <a:ext cx="5323232" cy="295327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Grafik 12">
            <a:extLst>
              <a:ext uri="{FF2B5EF4-FFF2-40B4-BE49-F238E27FC236}">
                <a16:creationId xmlns:a16="http://schemas.microsoft.com/office/drawing/2014/main" id="{5004D920-6830-35EB-9F97-DA3F5B97D360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-15936" y="1331523"/>
            <a:ext cx="4980440" cy="5476975"/>
          </a:xfrm>
          <a:prstGeom prst="rect">
            <a:avLst/>
          </a:prstGeom>
        </p:spPr>
      </p:pic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CFDF6FD2-ACD9-FFEF-0ABB-EB624100679A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F196764-2856-1EC9-0F4A-BE808D59CAB6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2494558-C686-335F-80FF-DC415FFCCD4D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4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7" grpId="0"/>
      <p:bldP spid="68" grpId="0"/>
      <p:bldP spid="69" grpId="0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 descr="Akzentbloc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199C33E5-3F4D-3D6D-18E3-4FBB7F6A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425" y="6388287"/>
            <a:ext cx="1986756" cy="403716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24F00BFF-2C29-8EC3-C6C5-C9055E6CC094}"/>
              </a:ext>
            </a:extLst>
          </p:cNvPr>
          <p:cNvSpPr txBox="1"/>
          <p:nvPr/>
        </p:nvSpPr>
        <p:spPr>
          <a:xfrm>
            <a:off x="678272" y="893586"/>
            <a:ext cx="3875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dirty="0">
                <a:cs typeface="Times New Roman" panose="02020603050405020304" pitchFamily="18" charset="0"/>
              </a:rPr>
              <a:t>Das Arbeitnehmer*</a:t>
            </a:r>
            <a:r>
              <a:rPr lang="de-AT" sz="1400" dirty="0" err="1">
                <a:cs typeface="Times New Roman" panose="02020603050405020304" pitchFamily="18" charset="0"/>
              </a:rPr>
              <a:t>innenschutzgesetz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2603590-E8CA-0A51-27AE-98DDFD57914B}"/>
              </a:ext>
            </a:extLst>
          </p:cNvPr>
          <p:cNvSpPr txBox="1"/>
          <p:nvPr/>
        </p:nvSpPr>
        <p:spPr>
          <a:xfrm>
            <a:off x="678272" y="5474203"/>
            <a:ext cx="51667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Bauarbeiterschutzverordnung 1994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0CE92BC-B0E4-28AF-366A-D005FD616BD0}"/>
              </a:ext>
            </a:extLst>
          </p:cNvPr>
          <p:cNvSpPr txBox="1"/>
          <p:nvPr/>
        </p:nvSpPr>
        <p:spPr>
          <a:xfrm>
            <a:off x="670433" y="1253315"/>
            <a:ext cx="3891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Seit 1994 – mit mehrfachen Ergänzungen und Aktualisierungen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A480C0B-0A99-9F1E-91A4-D4023BEB8E83}"/>
              </a:ext>
            </a:extLst>
          </p:cNvPr>
          <p:cNvSpPr txBox="1"/>
          <p:nvPr/>
        </p:nvSpPr>
        <p:spPr>
          <a:xfrm>
            <a:off x="678272" y="5089084"/>
            <a:ext cx="4823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Arbeitsstättenverordnung 1998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B04A18A3-7F05-C814-FCD5-1E6CED98C647}"/>
              </a:ext>
            </a:extLst>
          </p:cNvPr>
          <p:cNvSpPr txBox="1"/>
          <p:nvPr/>
        </p:nvSpPr>
        <p:spPr>
          <a:xfrm>
            <a:off x="678272" y="4700290"/>
            <a:ext cx="4447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VGÜ – Gesundheitsüberwachung am Arbeitsplatz 1997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11800" y="4949825"/>
            <a:ext cx="4648200" cy="811641"/>
          </a:xfrm>
        </p:spPr>
        <p:txBody>
          <a:bodyPr rtlCol="0"/>
          <a:lstStyle/>
          <a:p>
            <a:pPr rtl="0"/>
            <a:r>
              <a:rPr lang="de-DE" dirty="0"/>
              <a:t>Gesetzliche Grundlagen u.a.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800" y="4201286"/>
            <a:ext cx="4648200" cy="748538"/>
          </a:xfrm>
        </p:spPr>
        <p:txBody>
          <a:bodyPr rtlCol="0"/>
          <a:lstStyle/>
          <a:p>
            <a:pPr rtl="0"/>
            <a:r>
              <a:rPr lang="de-DE" sz="4000" spc="-300" dirty="0"/>
              <a:t>Österreich</a:t>
            </a:r>
          </a:p>
        </p:txBody>
      </p:sp>
      <p:sp>
        <p:nvSpPr>
          <p:cNvPr id="4" name="Rechteck 3" descr="Akzentblock links">
            <a:extLst>
              <a:ext uri="{FF2B5EF4-FFF2-40B4-BE49-F238E27FC236}">
                <a16:creationId xmlns:a16="http://schemas.microsoft.com/office/drawing/2014/main" id="{FF1FF191-5512-388D-0EE7-DDD9E5854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5" y="3962950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796B7A2-1C4C-AB3E-8511-2348F5F69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399" y="-962"/>
            <a:ext cx="5631884" cy="39626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917AE8D-010F-1DE2-AA38-C60E53FED58D}"/>
              </a:ext>
            </a:extLst>
          </p:cNvPr>
          <p:cNvSpPr txBox="1"/>
          <p:nvPr/>
        </p:nvSpPr>
        <p:spPr>
          <a:xfrm>
            <a:off x="590762" y="2002835"/>
            <a:ext cx="5341795" cy="222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de-AT" sz="12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Allgemeine Pflichten der Arbeitgeber</a:t>
            </a:r>
          </a:p>
          <a:p>
            <a:pPr indent="292100" algn="just">
              <a:spcBef>
                <a:spcPts val="400"/>
              </a:spcBef>
            </a:pPr>
            <a:r>
              <a:rPr lang="de-AT" sz="12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§ 3.</a:t>
            </a:r>
          </a:p>
          <a:p>
            <a:pPr indent="50800" algn="just">
              <a:spcBef>
                <a:spcPts val="4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de-AT" sz="1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(1) Arbeitgeber sind verpflichtet, für </a:t>
            </a:r>
            <a:r>
              <a:rPr lang="de-AT" sz="12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</a:rPr>
              <a:t>Sicherheit und Gesundheitsschutz der Arbeitnehmer </a:t>
            </a:r>
            <a:r>
              <a:rPr lang="de-AT" sz="1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 Bezug auf alle Aspekte, die die Arbeit betreffen, zu sorgen. Die Kosten dafür dürfen auf keinen Fall zu Lasten der Arbeitnehmer gehen. Arbeitgeber haben die zum </a:t>
            </a:r>
            <a:r>
              <a:rPr lang="de-AT" sz="12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</a:rPr>
              <a:t>Schutz des Lebens, der Gesundheit sowie der Integrität und Würde</a:t>
            </a:r>
            <a:r>
              <a:rPr lang="de-AT" sz="1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erforderlichen Maßnahmen zu treffen, einschließlich der Maßnahmen zur Verhütung arbeitsbedingter Gefahren, zur Information und zur Unterweisung sowie der Bereitstellung einer geeigneten Organisation und der erforderlichen Mittel.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0B092D-F8FA-181E-619F-2D1365AE3318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82C6B2-2653-C4BE-CFFF-8751447E7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4791796-51A5-DF04-AF68-6F0C0A411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44" grpId="0"/>
      <p:bldP spid="4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0440"/>
            <a:ext cx="6886576" cy="709858"/>
          </a:xfrm>
        </p:spPr>
        <p:txBody>
          <a:bodyPr rtlCol="0"/>
          <a:lstStyle/>
          <a:p>
            <a:pPr rtl="0"/>
            <a:r>
              <a:rPr lang="de-DE" sz="3600" dirty="0"/>
              <a:t>Berufsbild aktuell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716008"/>
            <a:ext cx="6886576" cy="486700"/>
          </a:xfrm>
        </p:spPr>
        <p:txBody>
          <a:bodyPr rtlCol="0"/>
          <a:lstStyle/>
          <a:p>
            <a:pPr rtl="0"/>
            <a:r>
              <a:rPr lang="de-DE" dirty="0"/>
              <a:t>vom Sicherheit </a:t>
            </a:r>
            <a:r>
              <a:rPr lang="de-DE" dirty="0" err="1"/>
              <a:t>undGesundheitsschutz</a:t>
            </a:r>
            <a:r>
              <a:rPr lang="de-DE" dirty="0"/>
              <a:t> zur Gesundheitsförderung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8871B36-DABB-FE15-A854-4385E9E03818}"/>
              </a:ext>
            </a:extLst>
          </p:cNvPr>
          <p:cNvSpPr txBox="1"/>
          <p:nvPr/>
        </p:nvSpPr>
        <p:spPr>
          <a:xfrm>
            <a:off x="8439738" y="2087053"/>
            <a:ext cx="2129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dirty="0">
                <a:cs typeface="Times New Roman" panose="02020603050405020304" pitchFamily="18" charset="0"/>
              </a:rPr>
              <a:t>PSA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8A95F5-2679-5D4B-5B40-D852912695E4}"/>
              </a:ext>
            </a:extLst>
          </p:cNvPr>
          <p:cNvSpPr txBox="1"/>
          <p:nvPr/>
        </p:nvSpPr>
        <p:spPr>
          <a:xfrm>
            <a:off x="8439738" y="2566415"/>
            <a:ext cx="550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Ergonomie</a:t>
            </a:r>
            <a:endParaRPr lang="de-AT" sz="1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7B3C90-40AC-97EF-0406-36E6272D6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244" y="6371351"/>
            <a:ext cx="1986756" cy="4205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2A6E472-E3F0-B614-B123-F02EA2299A99}"/>
              </a:ext>
            </a:extLst>
          </p:cNvPr>
          <p:cNvSpPr txBox="1"/>
          <p:nvPr/>
        </p:nvSpPr>
        <p:spPr>
          <a:xfrm>
            <a:off x="8439738" y="3045777"/>
            <a:ext cx="25797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Schulungen + Unterweisungen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A343CD7-8405-42D1-64A1-A159B411D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3024"/>
            <a:ext cx="3973484" cy="2998895"/>
          </a:xfrm>
          <a:prstGeom prst="rect">
            <a:avLst/>
          </a:prstGeom>
          <a:ln w="25400">
            <a:noFill/>
          </a:ln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32142BE6-73B1-6FCB-625E-B0807776334E}"/>
              </a:ext>
            </a:extLst>
          </p:cNvPr>
          <p:cNvSpPr txBox="1"/>
          <p:nvPr/>
        </p:nvSpPr>
        <p:spPr>
          <a:xfrm>
            <a:off x="8439737" y="3525139"/>
            <a:ext cx="25797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Gesundheitsförderung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24603F3-9932-DE0F-9F90-87900C32ED39}"/>
              </a:ext>
            </a:extLst>
          </p:cNvPr>
          <p:cNvSpPr txBox="1"/>
          <p:nvPr/>
        </p:nvSpPr>
        <p:spPr>
          <a:xfrm>
            <a:off x="7296739" y="4293560"/>
            <a:ext cx="4463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2400" dirty="0">
                <a:solidFill>
                  <a:srgbClr val="FFCC00"/>
                </a:solidFill>
                <a:effectLst/>
                <a:latin typeface="Dreaming Outloud Script Pro" panose="03050502040304050704" pitchFamily="66" charset="0"/>
                <a:ea typeface="Times New Roman" panose="02020603050405020304" pitchFamily="18" charset="0"/>
                <a:cs typeface="Dreaming Outloud Script Pro" panose="03050502040304050704" pitchFamily="66" charset="0"/>
              </a:rPr>
              <a:t>Gesundheit = Wohlbefinden!</a:t>
            </a:r>
            <a:endParaRPr lang="de-AT" sz="2400" dirty="0">
              <a:solidFill>
                <a:srgbClr val="FFCC00"/>
              </a:solidFill>
              <a:effectLst/>
              <a:latin typeface="Dreaming Outloud Script Pro" panose="03050502040304050704" pitchFamily="66" charset="0"/>
              <a:ea typeface="Times New Roman" panose="02020603050405020304" pitchFamily="18" charset="0"/>
              <a:cs typeface="Dreaming Outloud Script Pro" panose="03050502040304050704" pitchFamily="66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9CAE361-6DF1-0938-42A5-C19A535A0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890" y="1202708"/>
            <a:ext cx="3142685" cy="25989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1BD12-9BD0-9572-09DB-4DF89A3BF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264" y="3801704"/>
            <a:ext cx="3144118" cy="30263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762B738-7050-6196-BCBB-69D456DAF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95153"/>
            <a:ext cx="3743890" cy="2606552"/>
          </a:xfrm>
          <a:prstGeom prst="rect">
            <a:avLst/>
          </a:prstGeom>
        </p:spPr>
      </p:pic>
      <p:sp>
        <p:nvSpPr>
          <p:cNvPr id="17" name="Foliennummernplatzhalter 4">
            <a:extLst>
              <a:ext uri="{FF2B5EF4-FFF2-40B4-BE49-F238E27FC236}">
                <a16:creationId xmlns:a16="http://schemas.microsoft.com/office/drawing/2014/main" id="{9CF4007A-29F4-C1D6-B744-2D6CFE71C7CF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60D3AF2-1648-2D1E-189A-D32FA194A0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EC35AA6-30BB-11A5-33DD-ACFBB1BF7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0440"/>
            <a:ext cx="5397911" cy="709858"/>
          </a:xfrm>
        </p:spPr>
        <p:txBody>
          <a:bodyPr rtlCol="0"/>
          <a:lstStyle/>
          <a:p>
            <a:pPr rtl="0"/>
            <a:r>
              <a:rPr lang="de-DE" sz="3600" dirty="0"/>
              <a:t>Definition Berufsbild </a:t>
            </a:r>
            <a:r>
              <a:rPr lang="de-DE" sz="3600"/>
              <a:t>AllAMP</a:t>
            </a:r>
            <a:endParaRPr lang="de-DE" sz="3600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716008"/>
            <a:ext cx="5397911" cy="486700"/>
          </a:xfrm>
        </p:spPr>
        <p:txBody>
          <a:bodyPr rtlCol="0"/>
          <a:lstStyle/>
          <a:p>
            <a:pPr rtl="0"/>
            <a:r>
              <a:rPr lang="de-DE" dirty="0"/>
              <a:t>Arbeitsmedizin ist mehr...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7B3C90-40AC-97EF-0406-36E6272D6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244" y="6371351"/>
            <a:ext cx="1986756" cy="42056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463A38D-2028-CCF0-7651-0B71C94E8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45" y="1492707"/>
            <a:ext cx="9208548" cy="435129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586AC41-16E0-FA55-3B27-75CCE7A3C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425" y="5192879"/>
            <a:ext cx="2426574" cy="2661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FF757D02-95AE-3116-2CC8-F12457926AC5}"/>
                  </a:ext>
                </a:extLst>
              </p14:cNvPr>
              <p14:cNvContentPartPr/>
              <p14:nvPr/>
            </p14:nvContentPartPr>
            <p14:xfrm>
              <a:off x="3239848" y="3527855"/>
              <a:ext cx="5303880" cy="4932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FF757D02-95AE-3116-2CC8-F12457926A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86208" y="3420215"/>
                <a:ext cx="54115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EB52AC6B-9F88-1355-0BA4-30263E242A8E}"/>
                  </a:ext>
                </a:extLst>
              </p14:cNvPr>
              <p14:cNvContentPartPr/>
              <p14:nvPr/>
            </p14:nvContentPartPr>
            <p14:xfrm>
              <a:off x="946288" y="3753215"/>
              <a:ext cx="1554480" cy="3312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EB52AC6B-9F88-1355-0BA4-30263E242A8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2288" y="3645215"/>
                <a:ext cx="16621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61AE1719-0D8C-CBDA-BF4F-5F6DA3E34B6D}"/>
                  </a:ext>
                </a:extLst>
              </p14:cNvPr>
              <p14:cNvContentPartPr/>
              <p14:nvPr/>
            </p14:nvContentPartPr>
            <p14:xfrm>
              <a:off x="6079168" y="4748255"/>
              <a:ext cx="1394280" cy="36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61AE1719-0D8C-CBDA-BF4F-5F6DA3E34B6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25528" y="4640255"/>
                <a:ext cx="1501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480E96C9-2247-9CBB-1735-8F88375E8596}"/>
                  </a:ext>
                </a:extLst>
              </p14:cNvPr>
              <p14:cNvContentPartPr/>
              <p14:nvPr/>
            </p14:nvContentPartPr>
            <p14:xfrm>
              <a:off x="961768" y="4971455"/>
              <a:ext cx="2504520" cy="813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480E96C9-2247-9CBB-1735-8F88375E859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8128" y="4863455"/>
                <a:ext cx="261216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3F690D5D-EA53-4946-003F-FB7831C8B482}"/>
                  </a:ext>
                </a:extLst>
              </p14:cNvPr>
              <p14:cNvContentPartPr/>
              <p14:nvPr/>
            </p14:nvContentPartPr>
            <p14:xfrm>
              <a:off x="3384208" y="5110415"/>
              <a:ext cx="5061600" cy="12024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3F690D5D-EA53-4946-003F-FB7831C8B48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30208" y="5002775"/>
                <a:ext cx="516924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D593DEB1-DF51-47DD-6222-CC8732DA13BE}"/>
                  </a:ext>
                </a:extLst>
              </p14:cNvPr>
              <p14:cNvContentPartPr/>
              <p14:nvPr/>
            </p14:nvContentPartPr>
            <p14:xfrm>
              <a:off x="2807128" y="5388695"/>
              <a:ext cx="3384000" cy="6732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D593DEB1-DF51-47DD-6222-CC8732DA13B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53128" y="5280695"/>
                <a:ext cx="3491640" cy="2829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CAB717C5-51A7-4F77-F88F-0F344F0B6794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968993-B050-4DE2-EC84-3B9E51816E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183DE79-0564-421C-D8C6-F108992F72D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199C33E5-3F4D-3D6D-18E3-4FBB7F6A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425" y="6371351"/>
            <a:ext cx="1986756" cy="4206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63" y="514474"/>
            <a:ext cx="5411274" cy="985000"/>
          </a:xfrm>
        </p:spPr>
        <p:txBody>
          <a:bodyPr rtlCol="0"/>
          <a:lstStyle/>
          <a:p>
            <a:pPr rtl="0"/>
            <a:r>
              <a:rPr lang="de-DE" sz="3600" spc="-300" dirty="0"/>
              <a:t>Aufgaben und  </a:t>
            </a:r>
            <a:r>
              <a:rPr lang="de-DE" sz="3600" spc="-300" dirty="0" err="1"/>
              <a:t>ToDo‘s</a:t>
            </a:r>
            <a:endParaRPr lang="de-DE" sz="3600" spc="-3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6174" y="1304685"/>
            <a:ext cx="5411275" cy="581153"/>
          </a:xfrm>
        </p:spPr>
        <p:txBody>
          <a:bodyPr rtlCol="0"/>
          <a:lstStyle/>
          <a:p>
            <a:pPr rtl="0"/>
            <a:r>
              <a:rPr lang="de-DE" dirty="0"/>
              <a:t>klassisch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34E5294-3B38-46D0-07B7-AD294A067FCB}"/>
              </a:ext>
            </a:extLst>
          </p:cNvPr>
          <p:cNvSpPr txBox="1"/>
          <p:nvPr/>
        </p:nvSpPr>
        <p:spPr>
          <a:xfrm>
            <a:off x="795317" y="2123051"/>
            <a:ext cx="4874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dirty="0">
                <a:cs typeface="Times New Roman" panose="02020603050405020304" pitchFamily="18" charset="0"/>
              </a:rPr>
              <a:t>Verringerung von gesundheitsgefährdenden Einflüssen durch die Arbeit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AFAD63A-9158-333F-5D9D-6AF6D8F503FA}"/>
              </a:ext>
            </a:extLst>
          </p:cNvPr>
          <p:cNvSpPr txBox="1"/>
          <p:nvPr/>
        </p:nvSpPr>
        <p:spPr>
          <a:xfrm>
            <a:off x="794076" y="2680709"/>
            <a:ext cx="3053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Technisch - Organisatorisch</a:t>
            </a:r>
            <a:endParaRPr lang="de-AT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27E65A0-D075-589D-747C-DB2C76CEC2D2}"/>
              </a:ext>
            </a:extLst>
          </p:cNvPr>
          <p:cNvSpPr txBox="1"/>
          <p:nvPr/>
        </p:nvSpPr>
        <p:spPr>
          <a:xfrm>
            <a:off x="794076" y="3912951"/>
            <a:ext cx="42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Verhinderung von Arbeitsunfällen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44292D-138C-F228-6AC6-F6B0B189B33C}"/>
              </a:ext>
            </a:extLst>
          </p:cNvPr>
          <p:cNvSpPr txBox="1"/>
          <p:nvPr/>
        </p:nvSpPr>
        <p:spPr>
          <a:xfrm>
            <a:off x="794076" y="3018001"/>
            <a:ext cx="4738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a typeface="Times New Roman" panose="02020603050405020304" pitchFamily="18" charset="0"/>
              </a:rPr>
              <a:t>Erheben – Beobachten – Recherchieren – Ausarbeitung und Umsetzung von Verbesserungsmöglichkeiten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825631C-0E3E-1797-DE9D-FB508D2128DE}"/>
              </a:ext>
            </a:extLst>
          </p:cNvPr>
          <p:cNvSpPr txBox="1"/>
          <p:nvPr/>
        </p:nvSpPr>
        <p:spPr>
          <a:xfrm>
            <a:off x="794076" y="3575175"/>
            <a:ext cx="54828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Beratung bzgl</a:t>
            </a:r>
            <a:r>
              <a:rPr lang="de-DE" sz="1400" dirty="0">
                <a:ea typeface="Times New Roman" panose="02020603050405020304" pitchFamily="18" charset="0"/>
              </a:rPr>
              <a:t>. Arbeitssicherheit und Gefahrenminimierung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hteck 3" descr="Akzentleiste rechts&#10;">
            <a:extLst>
              <a:ext uri="{FF2B5EF4-FFF2-40B4-BE49-F238E27FC236}">
                <a16:creationId xmlns:a16="http://schemas.microsoft.com/office/drawing/2014/main" id="{0457D20C-375D-AC2A-7F2E-DBA2ADFE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10981" y="46210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157BEBD-4E32-9FC4-B622-CD933C725D08}"/>
              </a:ext>
            </a:extLst>
          </p:cNvPr>
          <p:cNvSpPr txBox="1"/>
          <p:nvPr/>
        </p:nvSpPr>
        <p:spPr>
          <a:xfrm>
            <a:off x="794075" y="4251880"/>
            <a:ext cx="54828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Unterstützung bei der Auswahl von Sicherheitsausstattung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9019056-87D0-73FF-15AD-35C095127D04}"/>
              </a:ext>
            </a:extLst>
          </p:cNvPr>
          <p:cNvSpPr txBox="1"/>
          <p:nvPr/>
        </p:nvSpPr>
        <p:spPr>
          <a:xfrm>
            <a:off x="794075" y="4589656"/>
            <a:ext cx="54828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Meldung – Beratung bei Berufskrankheiten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4373412-16D0-D5F1-8478-0F4A0AEC581D}"/>
              </a:ext>
            </a:extLst>
          </p:cNvPr>
          <p:cNvSpPr txBox="1"/>
          <p:nvPr/>
        </p:nvSpPr>
        <p:spPr>
          <a:xfrm>
            <a:off x="794074" y="4928144"/>
            <a:ext cx="54828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Wiedereingliederung, Unterstützung nach langem Krankenstand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38437C2-A4D3-72E6-814A-51C8F2D8D821}"/>
              </a:ext>
            </a:extLst>
          </p:cNvPr>
          <p:cNvSpPr txBox="1"/>
          <p:nvPr/>
        </p:nvSpPr>
        <p:spPr>
          <a:xfrm>
            <a:off x="794073" y="5271127"/>
            <a:ext cx="5482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Mitarbeit an der Entwicklung verbesserter gesetzlicher Rahmenbedingungen für Beschäftigte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ACE0B5-D701-81A5-6EF3-A3FB301D19F8}"/>
              </a:ext>
            </a:extLst>
          </p:cNvPr>
          <p:cNvSpPr txBox="1"/>
          <p:nvPr/>
        </p:nvSpPr>
        <p:spPr>
          <a:xfrm>
            <a:off x="794073" y="5831467"/>
            <a:ext cx="54828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u.v.m.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B1D79E1D-0587-8526-F48C-5BB45049C184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6F3559-E39E-EBAC-2098-63175E371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65E076-AEA9-7E45-A618-A1BFD00EF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E362B59-BF0C-A0F8-07B5-BE1D5A854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419" y="1585714"/>
            <a:ext cx="5899581" cy="401308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383A9AD-05EB-CC5B-C38A-54D9C59BDC27}"/>
              </a:ext>
            </a:extLst>
          </p:cNvPr>
          <p:cNvSpPr txBox="1"/>
          <p:nvPr/>
        </p:nvSpPr>
        <p:spPr>
          <a:xfrm>
            <a:off x="6276972" y="3326993"/>
            <a:ext cx="4852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dirty="0">
                <a:solidFill>
                  <a:srgbClr val="FF0000"/>
                </a:solidFill>
                <a:latin typeface="Forte Forward" panose="020B0604020202020204" pitchFamily="2" charset="0"/>
                <a:cs typeface="Forte Forward" panose="020B0604020202020204" pitchFamily="2" charset="0"/>
              </a:rPr>
              <a:t>Arbeitsmedizin</a:t>
            </a:r>
          </a:p>
        </p:txBody>
      </p:sp>
    </p:spTree>
    <p:extLst>
      <p:ext uri="{BB962C8B-B14F-4D97-AF65-F5344CB8AC3E}">
        <p14:creationId xmlns:p14="http://schemas.microsoft.com/office/powerpoint/2010/main" val="134453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0" grpId="0"/>
      <p:bldP spid="31" grpId="0"/>
      <p:bldP spid="5" grpId="0"/>
      <p:bldP spid="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199C33E5-3F4D-3D6D-18E3-4FBB7F6A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425" y="6371351"/>
            <a:ext cx="1986756" cy="4206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63" y="514474"/>
            <a:ext cx="5411274" cy="985000"/>
          </a:xfrm>
        </p:spPr>
        <p:txBody>
          <a:bodyPr rtlCol="0"/>
          <a:lstStyle/>
          <a:p>
            <a:pPr rtl="0"/>
            <a:r>
              <a:rPr lang="de-DE" sz="3600" spc="-300" dirty="0"/>
              <a:t>Aufgaben und  </a:t>
            </a:r>
            <a:r>
              <a:rPr lang="de-DE" sz="3600" spc="-300" dirty="0" err="1"/>
              <a:t>ToDo‘s</a:t>
            </a:r>
            <a:endParaRPr lang="de-DE" sz="3600" spc="-3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6174" y="1304685"/>
            <a:ext cx="5411275" cy="581153"/>
          </a:xfrm>
        </p:spPr>
        <p:txBody>
          <a:bodyPr rtlCol="0"/>
          <a:lstStyle/>
          <a:p>
            <a:pPr rtl="0"/>
            <a:r>
              <a:rPr lang="de-DE" dirty="0"/>
              <a:t>aktuell erweitert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34E5294-3B38-46D0-07B7-AD294A067FCB}"/>
              </a:ext>
            </a:extLst>
          </p:cNvPr>
          <p:cNvSpPr txBox="1"/>
          <p:nvPr/>
        </p:nvSpPr>
        <p:spPr>
          <a:xfrm>
            <a:off x="204766" y="2123051"/>
            <a:ext cx="50927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400" dirty="0">
                <a:cs typeface="Times New Roman" panose="02020603050405020304" pitchFamily="18" charset="0"/>
              </a:rPr>
              <a:t>Prävention – Beratung über Aktivitäten zur Gesunderhaltung</a:t>
            </a:r>
            <a:endParaRPr lang="de-DE" sz="1400" dirty="0">
              <a:cs typeface="Times New Roman" panose="02020603050405020304" pitchFamily="18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AFAD63A-9158-333F-5D9D-6AF6D8F503FA}"/>
              </a:ext>
            </a:extLst>
          </p:cNvPr>
          <p:cNvSpPr txBox="1"/>
          <p:nvPr/>
        </p:nvSpPr>
        <p:spPr>
          <a:xfrm>
            <a:off x="203522" y="2467948"/>
            <a:ext cx="59972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a typeface="Times New Roman" panose="02020603050405020304" pitchFamily="18" charset="0"/>
              </a:rPr>
              <a:t>Mitarbeit an der Entwicklung und Umsetzung von Gesundheitsprojekten </a:t>
            </a:r>
            <a:endParaRPr lang="de-AT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644292D-138C-F228-6AC6-F6B0B189B33C}"/>
              </a:ext>
            </a:extLst>
          </p:cNvPr>
          <p:cNvSpPr txBox="1"/>
          <p:nvPr/>
        </p:nvSpPr>
        <p:spPr>
          <a:xfrm>
            <a:off x="203521" y="2808515"/>
            <a:ext cx="5847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a typeface="Times New Roman" panose="02020603050405020304" pitchFamily="18" charset="0"/>
              </a:rPr>
              <a:t>Information über gesundheitsrelevante Themen und Neuerungen auf diesem Gebiet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825631C-0E3E-1797-DE9D-FB508D2128DE}"/>
              </a:ext>
            </a:extLst>
          </p:cNvPr>
          <p:cNvSpPr txBox="1"/>
          <p:nvPr/>
        </p:nvSpPr>
        <p:spPr>
          <a:xfrm>
            <a:off x="203521" y="3363498"/>
            <a:ext cx="59972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a typeface="Times New Roman" panose="02020603050405020304" pitchFamily="18" charset="0"/>
              </a:rPr>
              <a:t>Beratung Arbeitgeber*innen und Arbeitnehmer*innen zu den Themen:</a:t>
            </a:r>
          </a:p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Was ist Gesundheit, wie kann ich Gesundheit in den </a:t>
            </a:r>
            <a:r>
              <a:rPr lang="de-DE" sz="1400" dirty="0">
                <a:ea typeface="Times New Roman" panose="02020603050405020304" pitchFamily="18" charset="0"/>
              </a:rPr>
              <a:t>Alltag/</a:t>
            </a:r>
            <a:r>
              <a:rPr lang="de-DE" sz="1400" dirty="0">
                <a:effectLst/>
                <a:ea typeface="Times New Roman" panose="02020603050405020304" pitchFamily="18" charset="0"/>
              </a:rPr>
              <a:t>Arbeitsalltag integrieren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157BEBD-4E32-9FC4-B622-CD933C725D08}"/>
              </a:ext>
            </a:extLst>
          </p:cNvPr>
          <p:cNvSpPr txBox="1"/>
          <p:nvPr/>
        </p:nvSpPr>
        <p:spPr>
          <a:xfrm>
            <a:off x="203521" y="4132161"/>
            <a:ext cx="57285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Planung und Schaffung gesundheitsförderlicher Arbeitsplätze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9019056-87D0-73FF-15AD-35C095127D04}"/>
              </a:ext>
            </a:extLst>
          </p:cNvPr>
          <p:cNvSpPr txBox="1"/>
          <p:nvPr/>
        </p:nvSpPr>
        <p:spPr>
          <a:xfrm>
            <a:off x="203521" y="4469937"/>
            <a:ext cx="5997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Unterstützung von Unternehmen im Bereich nachhaltiges Management</a:t>
            </a:r>
            <a:r>
              <a:rPr lang="de-DE" sz="1400" dirty="0">
                <a:ea typeface="Times New Roman" panose="02020603050405020304" pitchFamily="18" charset="0"/>
              </a:rPr>
              <a:t>, ESG, Ausarbeitung und Erreichung von Gesundheitszielen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38437C2-A4D3-72E6-814A-51C8F2D8D821}"/>
              </a:ext>
            </a:extLst>
          </p:cNvPr>
          <p:cNvSpPr txBox="1"/>
          <p:nvPr/>
        </p:nvSpPr>
        <p:spPr>
          <a:xfrm>
            <a:off x="203521" y="5023156"/>
            <a:ext cx="6125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Unterstützung beim Aufbau von Strukturen zur Implementierung von Betrieblicher Gesundheitsförderung, Betrieblichem Gesundheitsmanagement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ACE0B5-D701-81A5-6EF3-A3FB301D19F8}"/>
              </a:ext>
            </a:extLst>
          </p:cNvPr>
          <p:cNvSpPr txBox="1"/>
          <p:nvPr/>
        </p:nvSpPr>
        <p:spPr>
          <a:xfrm>
            <a:off x="203521" y="5606374"/>
            <a:ext cx="57285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1400" dirty="0">
                <a:effectLst/>
                <a:ea typeface="Times New Roman" panose="02020603050405020304" pitchFamily="18" charset="0"/>
              </a:rPr>
              <a:t>u.v.m.</a:t>
            </a:r>
            <a:endParaRPr lang="de-AT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7" name="Rechteck 16" descr="Akzentblock">
            <a:extLst>
              <a:ext uri="{FF2B5EF4-FFF2-40B4-BE49-F238E27FC236}">
                <a16:creationId xmlns:a16="http://schemas.microsoft.com/office/drawing/2014/main" id="{AEB274A0-04F4-5877-4D05-960C4DAA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6037" y="495774"/>
            <a:ext cx="2411412" cy="114824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47D23ACF-B20A-A2ED-0B76-F58B45F832FE}"/>
              </a:ext>
            </a:extLst>
          </p:cNvPr>
          <p:cNvSpPr txBox="1">
            <a:spLocks/>
          </p:cNvSpPr>
          <p:nvPr/>
        </p:nvSpPr>
        <p:spPr>
          <a:xfrm>
            <a:off x="11752181" y="6341346"/>
            <a:ext cx="432000" cy="3939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A2BAD7C-506A-53C5-BB95-AB081FF03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737624"/>
            <a:ext cx="9773243" cy="13145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FEC5439-FF5C-FBC8-B6B5-50D974900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425" y="6735319"/>
            <a:ext cx="2426574" cy="13145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9D91366-9363-C3B9-F21A-F48D1809D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2906" y="1773151"/>
            <a:ext cx="5411275" cy="36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  <p:bldP spid="31" grpId="0"/>
      <p:bldP spid="5" grpId="0"/>
      <p:bldP spid="9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-Design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886_TF16411250.potx" id="{0A2E2A9C-23A3-4294-ABEA-CF03BE8216F5}" vid="{6E385BE9-BE89-493C-88B1-D2BAFB607FE3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http://schemas.microsoft.com/sharepoint/v3"/>
    <ds:schemaRef ds:uri="http://schemas.microsoft.com/office/2006/documentManagement/types"/>
    <ds:schemaRef ds:uri="fb0879af-3eba-417a-a55a-ffe6dcd6ca77"/>
    <ds:schemaRef ds:uri="6dc4bcd6-49db-4c07-9060-8acfc67cef9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{3A8D9583-305D-420E-919E-E544B41B9311}tf16411250_win32</Template>
  <TotalTime>0</TotalTime>
  <Words>684</Words>
  <Application>Microsoft Office PowerPoint</Application>
  <PresentationFormat>Breitbild</PresentationFormat>
  <Paragraphs>135</Paragraphs>
  <Slides>13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3" baseType="lpstr">
      <vt:lpstr>Arial</vt:lpstr>
      <vt:lpstr>Bahnschrift SemiBold Condensed</vt:lpstr>
      <vt:lpstr>Calibri</vt:lpstr>
      <vt:lpstr>Candara</vt:lpstr>
      <vt:lpstr>Corbel</vt:lpstr>
      <vt:lpstr>Dreaming Outloud Script Pro</vt:lpstr>
      <vt:lpstr>Forte Forward</vt:lpstr>
      <vt:lpstr>Times New Roman</vt:lpstr>
      <vt:lpstr>Verdana</vt:lpstr>
      <vt:lpstr>Office-Design</vt:lpstr>
      <vt:lpstr>ARBEITSMEDIZIN</vt:lpstr>
      <vt:lpstr>Themen</vt:lpstr>
      <vt:lpstr>Die  Geschichte  der  Arbeitsmedizin</vt:lpstr>
      <vt:lpstr>Gesundheitsbegriffe aktuell</vt:lpstr>
      <vt:lpstr>Österreich</vt:lpstr>
      <vt:lpstr>Berufsbild aktuell</vt:lpstr>
      <vt:lpstr>Definition Berufsbild AllAMP</vt:lpstr>
      <vt:lpstr>Aufgaben und  ToDo‘s</vt:lpstr>
      <vt:lpstr>Aufgaben und  ToDo‘s</vt:lpstr>
      <vt:lpstr>Arbeitsmedizin eine sinnvolle und individuell gestaltbare Aufgabe </vt:lpstr>
      <vt:lpstr>Good to know</vt:lpstr>
      <vt:lpstr>Take home</vt:lpstr>
      <vt:lpstr>PowerPoint-Präsentation</vt:lpstr>
    </vt:vector>
  </TitlesOfParts>
  <Company>Porr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ARBEITSMEDIZIN</dc:title>
  <dc:creator>Ernstberger Claudia</dc:creator>
  <cp:lastModifiedBy>Sally Bitterl</cp:lastModifiedBy>
  <cp:revision>25</cp:revision>
  <dcterms:created xsi:type="dcterms:W3CDTF">2023-03-08T12:57:51Z</dcterms:created>
  <dcterms:modified xsi:type="dcterms:W3CDTF">2023-11-15T13:33:45Z</dcterms:modified>
</cp:coreProperties>
</file>